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sldIdLst>
    <p:sldId id="256" r:id="rId3"/>
    <p:sldId id="280" r:id="rId4"/>
    <p:sldId id="1488" r:id="rId5"/>
    <p:sldId id="278" r:id="rId6"/>
    <p:sldId id="1492" r:id="rId7"/>
    <p:sldId id="1494" r:id="rId8"/>
    <p:sldId id="1490" r:id="rId9"/>
    <p:sldId id="1491" r:id="rId10"/>
    <p:sldId id="1493" r:id="rId11"/>
    <p:sldId id="1495" r:id="rId12"/>
    <p:sldId id="279" r:id="rId13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C5DA"/>
    <a:srgbClr val="A5B592"/>
    <a:srgbClr val="E6E0EC"/>
    <a:srgbClr val="9DC3E6"/>
    <a:srgbClr val="FA14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72" d="100"/>
          <a:sy n="72" d="100"/>
        </p:scale>
        <p:origin x="4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439064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31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820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064065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81C26-3CF2-45F0-AD7E-011978B1E6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739025-DBCD-4AB7-A446-8A8CEAA9A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1E88FE-30EA-4FE0-B7BE-0A9FA7024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05-09-2021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387BD2-3D7D-499E-9AAB-CE5A6210A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B6A519-1EBD-4925-B861-3C5D4DC5F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333359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05-09-2021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21229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A7B87-4046-4B50-841B-CDAD34192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553BC3-5946-454E-B21E-74D42F305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05-09-2021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072F15-969E-4A8C-9082-30070EEE6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8056D5-A2AB-460E-93D5-6FD53FF87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005661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386184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1070995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519175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05-09-2021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53608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6200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1647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685225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332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00446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3087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294323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7072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18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/>
        </p:nvSpPr>
        <p:spPr>
          <a:xfrm>
            <a:off x="558805" y="6452039"/>
            <a:ext cx="528828" cy="133563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8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339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ransition spd="slow"/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1" fontAlgn="base" hangingPunct="1">
        <a:spcBef>
          <a:spcPct val="20000"/>
        </a:spcBef>
        <a:spcAft>
          <a:spcPct val="0"/>
        </a:spcAft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A6963-1F7F-4C6E-B3D1-3775EAFC0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199"/>
            <a:ext cx="9144000" cy="3171687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3GPP SA Proposal</a:t>
            </a:r>
            <a:br>
              <a:rPr lang="en-US" sz="3600" dirty="0"/>
            </a:br>
            <a:r>
              <a:rPr lang="en-US" sz="1600" dirty="0">
                <a:solidFill>
                  <a:schemeClr val="bg1"/>
                </a:solidFill>
              </a:rPr>
              <a:t>c</a:t>
            </a:r>
            <a:br>
              <a:rPr lang="en-US" sz="3600" dirty="0"/>
            </a:br>
            <a:r>
              <a:rPr lang="en-US" sz="3600" dirty="0"/>
              <a:t>Exploring Disaggregation for 5G Advanced</a:t>
            </a:r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Source: IIT Bombay India</a:t>
            </a:r>
            <a:br>
              <a:rPr lang="en-US" sz="3600" dirty="0"/>
            </a:br>
            <a:r>
              <a:rPr lang="en-US" sz="3600" dirty="0" err="1"/>
              <a:t>Cosignees</a:t>
            </a:r>
            <a:r>
              <a:rPr lang="en-US" sz="3600" dirty="0"/>
              <a:t>: IIT Madras India, </a:t>
            </a:r>
            <a:r>
              <a:rPr lang="en-US" sz="3600" dirty="0" err="1"/>
              <a:t>CEWiT</a:t>
            </a:r>
            <a:r>
              <a:rPr lang="en-US" sz="3600" dirty="0"/>
              <a:t> India, </a:t>
            </a:r>
            <a:r>
              <a:rPr lang="en-US" sz="3600" dirty="0" err="1"/>
              <a:t>Tejas</a:t>
            </a:r>
            <a:r>
              <a:rPr lang="en-US" sz="3600" dirty="0"/>
              <a:t> Networks, </a:t>
            </a:r>
            <a:r>
              <a:rPr lang="en-US" sz="3600" dirty="0" err="1"/>
              <a:t>Saankhya</a:t>
            </a:r>
            <a:r>
              <a:rPr lang="en-US" sz="3600" dirty="0"/>
              <a:t> Labs, IIT Kanpur India</a:t>
            </a:r>
            <a:endParaRPr lang="en-IN" sz="3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30903F-D467-4C42-854C-72D8E4F5F709}"/>
              </a:ext>
            </a:extLst>
          </p:cNvPr>
          <p:cNvSpPr txBox="1"/>
          <p:nvPr/>
        </p:nvSpPr>
        <p:spPr>
          <a:xfrm>
            <a:off x="9316278" y="357809"/>
            <a:ext cx="1425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0" i="0" dirty="0">
                <a:solidFill>
                  <a:srgbClr val="333333"/>
                </a:solidFill>
                <a:effectLst/>
                <a:latin typeface="Courier New" panose="02070309020205020404" pitchFamily="49" charset="0"/>
              </a:rPr>
              <a:t>SP-210623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38760626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71">
            <a:extLst>
              <a:ext uri="{FF2B5EF4-FFF2-40B4-BE49-F238E27FC236}">
                <a16:creationId xmlns:a16="http://schemas.microsoft.com/office/drawing/2014/main" id="{A13646AB-8A1B-4977-AA72-C733D13FB777}"/>
              </a:ext>
            </a:extLst>
          </p:cNvPr>
          <p:cNvSpPr txBox="1"/>
          <p:nvPr/>
        </p:nvSpPr>
        <p:spPr>
          <a:xfrm>
            <a:off x="395785" y="61969"/>
            <a:ext cx="6747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A1447"/>
                </a:solidFill>
              </a:rPr>
              <a:t>Advantages of the Proposal</a:t>
            </a:r>
            <a:endParaRPr lang="en-IN" sz="3200" dirty="0">
              <a:solidFill>
                <a:srgbClr val="FA1447"/>
              </a:solidFill>
            </a:endParaRPr>
          </a:p>
        </p:txBody>
      </p:sp>
      <p:sp>
        <p:nvSpPr>
          <p:cNvPr id="73" name="Content Placeholder 15">
            <a:extLst>
              <a:ext uri="{FF2B5EF4-FFF2-40B4-BE49-F238E27FC236}">
                <a16:creationId xmlns:a16="http://schemas.microsoft.com/office/drawing/2014/main" id="{788AEC76-2BAE-4B92-BAD0-B289DD8DA23E}"/>
              </a:ext>
            </a:extLst>
          </p:cNvPr>
          <p:cNvSpPr txBox="1">
            <a:spLocks/>
          </p:cNvSpPr>
          <p:nvPr/>
        </p:nvSpPr>
        <p:spPr>
          <a:xfrm>
            <a:off x="162136" y="934724"/>
            <a:ext cx="11847893" cy="5179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>
            <a:defPPr>
              <a:defRPr lang="fi-FI"/>
            </a:defPPr>
            <a:lvl1pPr marL="371684" indent="-371684" fontAlgn="base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034">
                <a:cs typeface="Calibri" panose="020F0502020204030204" pitchFamily="34" charset="0"/>
              </a:defRPr>
            </a:lvl1pPr>
            <a:lvl2pPr marL="805312" lvl="1" indent="-309735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cs typeface="Calibri" panose="020F0502020204030204" pitchFamily="34" charset="0"/>
              </a:defRPr>
            </a:lvl2pPr>
            <a:lvl3pPr marL="1238943" lvl="2" indent="-247788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cs typeface="Calibri" panose="020F0502020204030204" pitchFamily="34" charset="0"/>
              </a:defRPr>
            </a:lvl3pPr>
            <a:lvl4pPr marL="1734520" indent="-247788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/>
            </a:lvl4pPr>
            <a:lvl5pPr marL="2230097" indent="-247788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/>
            </a:lvl5pPr>
            <a:lvl6pPr marL="2725674" indent="-247788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/>
            </a:lvl6pPr>
            <a:lvl7pPr marL="3221252" indent="-247788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/>
            </a:lvl7pPr>
            <a:lvl8pPr marL="3716829" indent="-247788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/>
            </a:lvl8pPr>
            <a:lvl9pPr marL="4212406" indent="-247788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/>
            </a:lvl9pPr>
          </a:lstStyle>
          <a:p>
            <a:r>
              <a:rPr lang="en-IN" dirty="0"/>
              <a:t>Decoupled UE Control and Network Control Functions</a:t>
            </a:r>
          </a:p>
          <a:p>
            <a:r>
              <a:rPr lang="en-IN" dirty="0"/>
              <a:t>Modular Architecture</a:t>
            </a:r>
          </a:p>
          <a:p>
            <a:r>
              <a:rPr lang="en-IN" dirty="0"/>
              <a:t>Simpler Protocols</a:t>
            </a:r>
          </a:p>
          <a:p>
            <a:r>
              <a:rPr lang="en-IN" dirty="0"/>
              <a:t>Easy to Deploy Use Case Specific Variants of UE Control Function and UE Signalling Protocols (RRC/NAS) Protocols</a:t>
            </a:r>
          </a:p>
          <a:p>
            <a:r>
              <a:rPr lang="en-US" dirty="0"/>
              <a:t>Flexible Function Placements</a:t>
            </a:r>
          </a:p>
          <a:p>
            <a:pPr lvl="1"/>
            <a:r>
              <a:rPr lang="en-IN" dirty="0"/>
              <a:t>UE control can flexibly be placed, either in access or in core or beyond Core (in DN)</a:t>
            </a:r>
          </a:p>
          <a:p>
            <a:r>
              <a:rPr lang="en-IN" dirty="0"/>
              <a:t>UE Signalling exchange also treated as data by the Mobile Network</a:t>
            </a:r>
          </a:p>
          <a:p>
            <a:r>
              <a:rPr lang="en-IN" dirty="0"/>
              <a:t>UE Control Placed in Data Plane as a Service Function</a:t>
            </a:r>
          </a:p>
          <a:p>
            <a:pPr lvl="1"/>
            <a:r>
              <a:rPr lang="en-IN" dirty="0"/>
              <a:t>Providing Service to UEs</a:t>
            </a:r>
          </a:p>
          <a:p>
            <a:r>
              <a:rPr lang="en-IN" dirty="0"/>
              <a:t>Improved Load Management in Control Plane</a:t>
            </a:r>
          </a:p>
        </p:txBody>
      </p:sp>
    </p:spTree>
    <p:extLst>
      <p:ext uri="{BB962C8B-B14F-4D97-AF65-F5344CB8AC3E}">
        <p14:creationId xmlns:p14="http://schemas.microsoft.com/office/powerpoint/2010/main" val="151453641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B5350-DE03-43B3-8532-20874E2D68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IN" b="1" dirty="0"/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312894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C99D4172-4BDC-4002-BDB0-CAEB666277B8}"/>
              </a:ext>
            </a:extLst>
          </p:cNvPr>
          <p:cNvGrpSpPr/>
          <p:nvPr/>
        </p:nvGrpSpPr>
        <p:grpSpPr>
          <a:xfrm>
            <a:off x="3671545" y="4613945"/>
            <a:ext cx="5094950" cy="1814603"/>
            <a:chOff x="3682345" y="384136"/>
            <a:chExt cx="5094950" cy="181460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915AE2C-9319-4296-A2C9-749AAD943197}"/>
                </a:ext>
              </a:extLst>
            </p:cNvPr>
            <p:cNvSpPr txBox="1"/>
            <p:nvPr/>
          </p:nvSpPr>
          <p:spPr>
            <a:xfrm>
              <a:off x="4111876" y="645107"/>
              <a:ext cx="39898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Further possibilities of Disaggregation??</a:t>
              </a:r>
            </a:p>
          </p:txBody>
        </p:sp>
        <p:sp>
          <p:nvSpPr>
            <p:cNvPr id="14" name="Graphic 2" descr="Thought with solid fill">
              <a:extLst>
                <a:ext uri="{FF2B5EF4-FFF2-40B4-BE49-F238E27FC236}">
                  <a16:creationId xmlns:a16="http://schemas.microsoft.com/office/drawing/2014/main" id="{4361AD40-5429-463D-9344-48B89D3986D4}"/>
                </a:ext>
              </a:extLst>
            </p:cNvPr>
            <p:cNvSpPr/>
            <p:nvPr/>
          </p:nvSpPr>
          <p:spPr>
            <a:xfrm>
              <a:off x="3682346" y="1552408"/>
              <a:ext cx="561522" cy="646331"/>
            </a:xfrm>
            <a:custGeom>
              <a:avLst/>
              <a:gdLst>
                <a:gd name="connsiteX0" fmla="*/ 278001 w 282190"/>
                <a:gd name="connsiteY0" fmla="*/ 182288 h 335764"/>
                <a:gd name="connsiteX1" fmla="*/ 249426 w 282190"/>
                <a:gd name="connsiteY1" fmla="*/ 132510 h 335764"/>
                <a:gd name="connsiteX2" fmla="*/ 249426 w 282190"/>
                <a:gd name="connsiteY2" fmla="*/ 130443 h 335764"/>
                <a:gd name="connsiteX3" fmla="*/ 130441 w 282190"/>
                <a:gd name="connsiteY3" fmla="*/ 131 h 335764"/>
                <a:gd name="connsiteX4" fmla="*/ 129 w 282190"/>
                <a:gd name="connsiteY4" fmla="*/ 119117 h 335764"/>
                <a:gd name="connsiteX5" fmla="*/ 129 w 282190"/>
                <a:gd name="connsiteY5" fmla="*/ 130443 h 335764"/>
                <a:gd name="connsiteX6" fmla="*/ 49030 w 282190"/>
                <a:gd name="connsiteY6" fmla="*/ 230827 h 335764"/>
                <a:gd name="connsiteX7" fmla="*/ 49030 w 282190"/>
                <a:gd name="connsiteY7" fmla="*/ 335764 h 335764"/>
                <a:gd name="connsiteX8" fmla="*/ 180113 w 282190"/>
                <a:gd name="connsiteY8" fmla="*/ 335764 h 335764"/>
                <a:gd name="connsiteX9" fmla="*/ 180113 w 282190"/>
                <a:gd name="connsiteY9" fmla="*/ 285996 h 335764"/>
                <a:gd name="connsiteX10" fmla="*/ 200439 w 282190"/>
                <a:gd name="connsiteY10" fmla="*/ 285996 h 335764"/>
                <a:gd name="connsiteX11" fmla="*/ 249385 w 282190"/>
                <a:gd name="connsiteY11" fmla="*/ 237044 h 335764"/>
                <a:gd name="connsiteX12" fmla="*/ 249379 w 282190"/>
                <a:gd name="connsiteY12" fmla="*/ 236257 h 335764"/>
                <a:gd name="connsiteX13" fmla="*/ 249379 w 282190"/>
                <a:gd name="connsiteY13" fmla="*/ 211330 h 335764"/>
                <a:gd name="connsiteX14" fmla="*/ 267629 w 282190"/>
                <a:gd name="connsiteY14" fmla="*/ 211330 h 335764"/>
                <a:gd name="connsiteX15" fmla="*/ 278001 w 282190"/>
                <a:gd name="connsiteY15" fmla="*/ 182288 h 33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2190" h="335764">
                  <a:moveTo>
                    <a:pt x="278001" y="182288"/>
                  </a:moveTo>
                  <a:lnTo>
                    <a:pt x="249426" y="132510"/>
                  </a:lnTo>
                  <a:lnTo>
                    <a:pt x="249426" y="130443"/>
                  </a:lnTo>
                  <a:cubicBezTo>
                    <a:pt x="252554" y="61601"/>
                    <a:pt x="199282" y="3259"/>
                    <a:pt x="130441" y="131"/>
                  </a:cubicBezTo>
                  <a:cubicBezTo>
                    <a:pt x="61599" y="-2996"/>
                    <a:pt x="3256" y="50275"/>
                    <a:pt x="129" y="119117"/>
                  </a:cubicBezTo>
                  <a:cubicBezTo>
                    <a:pt x="-43" y="122890"/>
                    <a:pt x="-43" y="126670"/>
                    <a:pt x="129" y="130443"/>
                  </a:cubicBezTo>
                  <a:cubicBezTo>
                    <a:pt x="-37" y="169682"/>
                    <a:pt x="18031" y="206771"/>
                    <a:pt x="49030" y="230827"/>
                  </a:cubicBezTo>
                  <a:lnTo>
                    <a:pt x="49030" y="335764"/>
                  </a:lnTo>
                  <a:lnTo>
                    <a:pt x="180113" y="335764"/>
                  </a:lnTo>
                  <a:lnTo>
                    <a:pt x="180113" y="285996"/>
                  </a:lnTo>
                  <a:lnTo>
                    <a:pt x="200439" y="285996"/>
                  </a:lnTo>
                  <a:cubicBezTo>
                    <a:pt x="227473" y="285994"/>
                    <a:pt x="249387" y="264078"/>
                    <a:pt x="249385" y="237044"/>
                  </a:cubicBezTo>
                  <a:cubicBezTo>
                    <a:pt x="249385" y="236781"/>
                    <a:pt x="249383" y="236520"/>
                    <a:pt x="249379" y="236257"/>
                  </a:cubicBezTo>
                  <a:lnTo>
                    <a:pt x="249379" y="211330"/>
                  </a:lnTo>
                  <a:lnTo>
                    <a:pt x="267629" y="211330"/>
                  </a:lnTo>
                  <a:cubicBezTo>
                    <a:pt x="278421" y="210082"/>
                    <a:pt x="287955" y="197642"/>
                    <a:pt x="278001" y="18228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5" name="Thought Bubble: Cloud 14">
              <a:extLst>
                <a:ext uri="{FF2B5EF4-FFF2-40B4-BE49-F238E27FC236}">
                  <a16:creationId xmlns:a16="http://schemas.microsoft.com/office/drawing/2014/main" id="{70CBDDE1-8027-473A-92CB-D9A6A7426B77}"/>
                </a:ext>
              </a:extLst>
            </p:cNvPr>
            <p:cNvSpPr/>
            <p:nvPr/>
          </p:nvSpPr>
          <p:spPr>
            <a:xfrm>
              <a:off x="3682345" y="384136"/>
              <a:ext cx="5094950" cy="1199638"/>
            </a:xfrm>
            <a:prstGeom prst="cloudCallout">
              <a:avLst>
                <a:gd name="adj1" fmla="val -38019"/>
                <a:gd name="adj2" fmla="val 56179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4101076" y="137064"/>
            <a:ext cx="27604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A1447"/>
                </a:solidFill>
              </a:rPr>
              <a:t>Disaggregation </a:t>
            </a:r>
            <a:endParaRPr lang="en-IN" sz="3200" dirty="0">
              <a:solidFill>
                <a:srgbClr val="FA1447"/>
              </a:solidFill>
            </a:endParaRP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5527961" y="1435245"/>
            <a:ext cx="5328670" cy="2296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fi-FI"/>
            </a:defPPr>
            <a:lvl1pPr marL="371684" indent="-371684" fontAlgn="base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034">
                <a:cs typeface="Calibri" panose="020F0502020204030204" pitchFamily="34" charset="0"/>
              </a:defRPr>
            </a:lvl1pPr>
            <a:lvl2pPr marL="805312" lvl="1" indent="-309735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cs typeface="Calibri" panose="020F0502020204030204" pitchFamily="34" charset="0"/>
              </a:defRPr>
            </a:lvl2pPr>
            <a:lvl3pPr marL="1238943" lvl="2" indent="-247788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cs typeface="Calibri" panose="020F0502020204030204" pitchFamily="34" charset="0"/>
              </a:defRPr>
            </a:lvl3pPr>
            <a:lvl4pPr marL="1734520" indent="-247788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/>
            </a:lvl4pPr>
            <a:lvl5pPr marL="2230097" indent="-247788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/>
            </a:lvl5pPr>
            <a:lvl6pPr marL="2725674" indent="-247788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/>
            </a:lvl6pPr>
            <a:lvl7pPr marL="3221252" indent="-247788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/>
            </a:lvl7pPr>
            <a:lvl8pPr marL="3716829" indent="-247788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/>
            </a:lvl8pPr>
            <a:lvl9pPr marL="4212406" indent="-247788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/>
            </a:lvl9pPr>
          </a:lstStyle>
          <a:p>
            <a:r>
              <a:rPr lang="en-US" sz="2400" dirty="0"/>
              <a:t>Disaggregation brings many advantages such as Modularity, Enabling multi-vendor ecosystem …</a:t>
            </a:r>
          </a:p>
        </p:txBody>
      </p:sp>
      <p:pic>
        <p:nvPicPr>
          <p:cNvPr id="20" name="Graphic 19" descr="Cell Tower outline">
            <a:extLst>
              <a:ext uri="{FF2B5EF4-FFF2-40B4-BE49-F238E27FC236}">
                <a16:creationId xmlns:a16="http://schemas.microsoft.com/office/drawing/2014/main" id="{F3817E63-F703-46F8-BBC8-6A7B34870C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24793" y="2737428"/>
            <a:ext cx="641338" cy="914400"/>
          </a:xfrm>
          <a:prstGeom prst="rect">
            <a:avLst/>
          </a:prstGeom>
        </p:spPr>
      </p:pic>
      <p:pic>
        <p:nvPicPr>
          <p:cNvPr id="21" name="Graphic 20" descr="Cell Tower outline">
            <a:extLst>
              <a:ext uri="{FF2B5EF4-FFF2-40B4-BE49-F238E27FC236}">
                <a16:creationId xmlns:a16="http://schemas.microsoft.com/office/drawing/2014/main" id="{B3CEB0A5-8367-4F83-86DB-358BB1F83A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43906" y="3138824"/>
            <a:ext cx="641338" cy="914400"/>
          </a:xfrm>
          <a:prstGeom prst="rect">
            <a:avLst/>
          </a:prstGeom>
        </p:spPr>
      </p:pic>
      <p:pic>
        <p:nvPicPr>
          <p:cNvPr id="22" name="Graphic 21" descr="Cell Tower outline">
            <a:extLst>
              <a:ext uri="{FF2B5EF4-FFF2-40B4-BE49-F238E27FC236}">
                <a16:creationId xmlns:a16="http://schemas.microsoft.com/office/drawing/2014/main" id="{174F8329-190B-4BD1-AB5E-FABD14E128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48227" y="2817166"/>
            <a:ext cx="641338" cy="91440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234DCF9B-A2EA-4C50-949B-28459DCB6800}"/>
              </a:ext>
            </a:extLst>
          </p:cNvPr>
          <p:cNvSpPr/>
          <p:nvPr/>
        </p:nvSpPr>
        <p:spPr bwMode="auto">
          <a:xfrm>
            <a:off x="1804193" y="2178869"/>
            <a:ext cx="523875" cy="314325"/>
          </a:xfrm>
          <a:prstGeom prst="rect">
            <a:avLst/>
          </a:prstGeom>
          <a:solidFill>
            <a:srgbClr val="A5B59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DU</a:t>
            </a:r>
            <a:endParaRPr kumimoji="0" lang="en-I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4" name="Graphic 23" descr="Cell Tower outline">
            <a:extLst>
              <a:ext uri="{FF2B5EF4-FFF2-40B4-BE49-F238E27FC236}">
                <a16:creationId xmlns:a16="http://schemas.microsoft.com/office/drawing/2014/main" id="{5D716554-8549-4E64-8BC3-E0168E49CD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12399" y="3160218"/>
            <a:ext cx="641338" cy="9144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4F8D92F-3ADF-4042-99E5-F6CC24375543}"/>
              </a:ext>
            </a:extLst>
          </p:cNvPr>
          <p:cNvSpPr/>
          <p:nvPr/>
        </p:nvSpPr>
        <p:spPr bwMode="auto">
          <a:xfrm>
            <a:off x="3475831" y="2178868"/>
            <a:ext cx="523875" cy="314325"/>
          </a:xfrm>
          <a:prstGeom prst="rect">
            <a:avLst/>
          </a:prstGeom>
          <a:solidFill>
            <a:srgbClr val="A5B59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DU</a:t>
            </a:r>
            <a:endParaRPr kumimoji="0" lang="en-I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B2F21A4-AC49-4F0E-9180-A37D30B848E0}"/>
              </a:ext>
            </a:extLst>
          </p:cNvPr>
          <p:cNvSpPr/>
          <p:nvPr/>
        </p:nvSpPr>
        <p:spPr bwMode="auto">
          <a:xfrm>
            <a:off x="2609689" y="1278083"/>
            <a:ext cx="523875" cy="314325"/>
          </a:xfrm>
          <a:prstGeom prst="rect">
            <a:avLst/>
          </a:prstGeom>
          <a:solidFill>
            <a:srgbClr val="B3C5D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CU</a:t>
            </a:r>
            <a:endParaRPr kumimoji="0" lang="en-I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663E0DC-441C-4DAC-AB8B-9B0160B0DE50}"/>
              </a:ext>
            </a:extLst>
          </p:cNvPr>
          <p:cNvSpPr txBox="1"/>
          <p:nvPr/>
        </p:nvSpPr>
        <p:spPr>
          <a:xfrm>
            <a:off x="1159698" y="3309049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RU</a:t>
            </a:r>
            <a:endParaRPr lang="en-IN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1BA66C2-4D4B-443B-8A14-F66603C8821A}"/>
              </a:ext>
            </a:extLst>
          </p:cNvPr>
          <p:cNvSpPr txBox="1"/>
          <p:nvPr/>
        </p:nvSpPr>
        <p:spPr>
          <a:xfrm>
            <a:off x="1715318" y="3731566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RU</a:t>
            </a:r>
            <a:endParaRPr lang="en-IN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4622C61-5F8F-430F-B3C0-BE486EA72149}"/>
              </a:ext>
            </a:extLst>
          </p:cNvPr>
          <p:cNvSpPr txBox="1"/>
          <p:nvPr/>
        </p:nvSpPr>
        <p:spPr>
          <a:xfrm>
            <a:off x="3106772" y="3299525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RU</a:t>
            </a:r>
            <a:endParaRPr lang="en-IN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2C29223-5DE9-47F6-8B35-B1FE23273927}"/>
              </a:ext>
            </a:extLst>
          </p:cNvPr>
          <p:cNvSpPr txBox="1"/>
          <p:nvPr/>
        </p:nvSpPr>
        <p:spPr>
          <a:xfrm>
            <a:off x="3683811" y="3731566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RU</a:t>
            </a:r>
            <a:endParaRPr lang="en-IN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AA4B8C8-2432-42C1-9E9C-05A340091577}"/>
              </a:ext>
            </a:extLst>
          </p:cNvPr>
          <p:cNvCxnSpPr>
            <a:stCxn id="20" idx="0"/>
            <a:endCxn id="23" idx="2"/>
          </p:cNvCxnSpPr>
          <p:nvPr/>
        </p:nvCxnSpPr>
        <p:spPr bwMode="auto">
          <a:xfrm flipV="1">
            <a:off x="1745462" y="2493194"/>
            <a:ext cx="320669" cy="24423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074266A-7E39-4CE2-939A-2E5F7690AC8F}"/>
              </a:ext>
            </a:extLst>
          </p:cNvPr>
          <p:cNvCxnSpPr>
            <a:cxnSpLocks/>
            <a:stCxn id="21" idx="0"/>
            <a:endCxn id="23" idx="2"/>
          </p:cNvCxnSpPr>
          <p:nvPr/>
        </p:nvCxnSpPr>
        <p:spPr bwMode="auto">
          <a:xfrm flipH="1" flipV="1">
            <a:off x="2066131" y="2493194"/>
            <a:ext cx="198444" cy="6456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2C45564-D1FE-4E4D-BDDF-FE47DDCC6F0D}"/>
              </a:ext>
            </a:extLst>
          </p:cNvPr>
          <p:cNvCxnSpPr>
            <a:cxnSpLocks/>
            <a:stCxn id="22" idx="0"/>
            <a:endCxn id="25" idx="2"/>
          </p:cNvCxnSpPr>
          <p:nvPr/>
        </p:nvCxnSpPr>
        <p:spPr bwMode="auto">
          <a:xfrm flipV="1">
            <a:off x="3668896" y="2493193"/>
            <a:ext cx="68873" cy="32397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4E47746B-3993-40BC-ABAD-A3787E976B0E}"/>
              </a:ext>
            </a:extLst>
          </p:cNvPr>
          <p:cNvCxnSpPr>
            <a:cxnSpLocks/>
            <a:stCxn id="24" idx="0"/>
            <a:endCxn id="25" idx="2"/>
          </p:cNvCxnSpPr>
          <p:nvPr/>
        </p:nvCxnSpPr>
        <p:spPr bwMode="auto">
          <a:xfrm flipH="1" flipV="1">
            <a:off x="3737769" y="2493193"/>
            <a:ext cx="495299" cy="6670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9D64201-46B8-4C02-B770-DA3F685E158F}"/>
              </a:ext>
            </a:extLst>
          </p:cNvPr>
          <p:cNvCxnSpPr>
            <a:cxnSpLocks/>
            <a:stCxn id="25" idx="0"/>
            <a:endCxn id="26" idx="2"/>
          </p:cNvCxnSpPr>
          <p:nvPr/>
        </p:nvCxnSpPr>
        <p:spPr bwMode="auto">
          <a:xfrm flipH="1" flipV="1">
            <a:off x="2871627" y="1592408"/>
            <a:ext cx="866142" cy="58646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1A781D09-CBE8-4D3A-BEDA-E4A51A8E6545}"/>
              </a:ext>
            </a:extLst>
          </p:cNvPr>
          <p:cNvCxnSpPr>
            <a:cxnSpLocks/>
            <a:stCxn id="23" idx="0"/>
            <a:endCxn id="26" idx="2"/>
          </p:cNvCxnSpPr>
          <p:nvPr/>
        </p:nvCxnSpPr>
        <p:spPr bwMode="auto">
          <a:xfrm flipV="1">
            <a:off x="2066131" y="1592408"/>
            <a:ext cx="805496" cy="5864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83491268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7982" y="0"/>
            <a:ext cx="8005233" cy="830179"/>
          </a:xfrm>
        </p:spPr>
        <p:txBody>
          <a:bodyPr>
            <a:normAutofit/>
          </a:bodyPr>
          <a:lstStyle/>
          <a:p>
            <a:r>
              <a:rPr lang="en-IN" sz="3200" dirty="0">
                <a:cs typeface="Calibri" panose="020F0502020204030204" pitchFamily="34" charset="0"/>
              </a:rPr>
              <a:t>Disaggregation in Control Plane</a:t>
            </a:r>
            <a:endParaRPr lang="en-IN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255594"/>
            <a:ext cx="11212773" cy="5459105"/>
          </a:xfrm>
        </p:spPr>
        <p:txBody>
          <a:bodyPr>
            <a:normAutofit fontScale="62500" lnSpcReduction="20000"/>
          </a:bodyPr>
          <a:lstStyle/>
          <a:p>
            <a:r>
              <a:rPr lang="en-IN" dirty="0">
                <a:cs typeface="Calibri" panose="020F0502020204030204" pitchFamily="34" charset="0"/>
              </a:rPr>
              <a:t>3GPP Network has separate Control Plane and User Plane Functions</a:t>
            </a:r>
          </a:p>
          <a:p>
            <a:r>
              <a:rPr lang="en-IN" dirty="0">
                <a:cs typeface="Calibri" panose="020F0502020204030204" pitchFamily="34" charset="0"/>
              </a:rPr>
              <a:t>User Plane Primarily Responsible for Transfer of Data</a:t>
            </a:r>
          </a:p>
          <a:p>
            <a:r>
              <a:rPr lang="en-IN" dirty="0">
                <a:cs typeface="Calibri" panose="020F0502020204030204" pitchFamily="34" charset="0"/>
              </a:rPr>
              <a:t>Control Plane Functions in 5G performs two types of control tasks</a:t>
            </a:r>
          </a:p>
          <a:p>
            <a:pPr lvl="1"/>
            <a:r>
              <a:rPr lang="en-IN" dirty="0">
                <a:cs typeface="Calibri" panose="020F0502020204030204" pitchFamily="34" charset="0"/>
              </a:rPr>
              <a:t>#1 – Control/Manage User Plane (Network) Functions – Can be Categorized as “Network Control”</a:t>
            </a:r>
          </a:p>
          <a:p>
            <a:pPr lvl="2"/>
            <a:r>
              <a:rPr lang="en-IN" dirty="0">
                <a:cs typeface="Calibri" panose="020F0502020204030204" pitchFamily="34" charset="0"/>
              </a:rPr>
              <a:t>RAN Control Plane (Part of </a:t>
            </a:r>
            <a:r>
              <a:rPr lang="en-IN" dirty="0" err="1">
                <a:cs typeface="Calibri" panose="020F0502020204030204" pitchFamily="34" charset="0"/>
              </a:rPr>
              <a:t>gNB</a:t>
            </a:r>
            <a:r>
              <a:rPr lang="en-IN" dirty="0">
                <a:cs typeface="Calibri" panose="020F0502020204030204" pitchFamily="34" charset="0"/>
              </a:rPr>
              <a:t>-CU-CP)</a:t>
            </a:r>
          </a:p>
          <a:p>
            <a:pPr lvl="3"/>
            <a:r>
              <a:rPr lang="en-IN" dirty="0">
                <a:cs typeface="Calibri" panose="020F0502020204030204" pitchFamily="34" charset="0"/>
              </a:rPr>
              <a:t>Controls </a:t>
            </a:r>
            <a:r>
              <a:rPr lang="en-IN" dirty="0" err="1">
                <a:cs typeface="Calibri" panose="020F0502020204030204" pitchFamily="34" charset="0"/>
              </a:rPr>
              <a:t>gNB</a:t>
            </a:r>
            <a:r>
              <a:rPr lang="en-IN" dirty="0">
                <a:cs typeface="Calibri" panose="020F0502020204030204" pitchFamily="34" charset="0"/>
              </a:rPr>
              <a:t>-DU (F1AP) and </a:t>
            </a:r>
            <a:r>
              <a:rPr lang="en-IN" dirty="0" err="1">
                <a:cs typeface="Calibri" panose="020F0502020204030204" pitchFamily="34" charset="0"/>
              </a:rPr>
              <a:t>gNB</a:t>
            </a:r>
            <a:r>
              <a:rPr lang="en-IN" dirty="0">
                <a:cs typeface="Calibri" panose="020F0502020204030204" pitchFamily="34" charset="0"/>
              </a:rPr>
              <a:t>-CU-UP (E1AP)</a:t>
            </a:r>
          </a:p>
          <a:p>
            <a:pPr lvl="3"/>
            <a:r>
              <a:rPr lang="en-IN" dirty="0">
                <a:cs typeface="Calibri" panose="020F0502020204030204" pitchFamily="34" charset="0"/>
              </a:rPr>
              <a:t>Session Management</a:t>
            </a:r>
          </a:p>
          <a:p>
            <a:pPr lvl="3"/>
            <a:r>
              <a:rPr lang="en-GB" sz="2100" dirty="0">
                <a:cs typeface="Calibri" panose="020F0502020204030204" pitchFamily="34" charset="0"/>
              </a:rPr>
              <a:t>Resource Management: Radio Bearer Control, Admission Control</a:t>
            </a:r>
          </a:p>
          <a:p>
            <a:pPr lvl="3"/>
            <a:r>
              <a:rPr lang="en-IN" sz="2100" dirty="0">
                <a:cs typeface="Calibri" panose="020F0502020204030204" pitchFamily="34" charset="0"/>
              </a:rPr>
              <a:t>QoS Flow management and Mapping to Data Radio Bearers</a:t>
            </a:r>
          </a:p>
          <a:p>
            <a:pPr lvl="2"/>
            <a:r>
              <a:rPr lang="en-IN" dirty="0">
                <a:cs typeface="Calibri" panose="020F0502020204030204" pitchFamily="34" charset="0"/>
              </a:rPr>
              <a:t>CN Control Plane (AMF/SMF/PCF…)</a:t>
            </a:r>
          </a:p>
          <a:p>
            <a:pPr lvl="3"/>
            <a:r>
              <a:rPr lang="en-IN" dirty="0">
                <a:cs typeface="Calibri" panose="020F0502020204030204" pitchFamily="34" charset="0"/>
              </a:rPr>
              <a:t>SMF Controls UPF through PFCP Protocol</a:t>
            </a:r>
          </a:p>
          <a:p>
            <a:pPr lvl="3"/>
            <a:r>
              <a:rPr lang="en-IN" dirty="0">
                <a:cs typeface="Calibri" panose="020F0502020204030204" pitchFamily="34" charset="0"/>
              </a:rPr>
              <a:t>AMF+SMF Controls RAN (</a:t>
            </a:r>
            <a:r>
              <a:rPr lang="en-IN" dirty="0" err="1">
                <a:cs typeface="Calibri" panose="020F0502020204030204" pitchFamily="34" charset="0"/>
              </a:rPr>
              <a:t>gNB</a:t>
            </a:r>
            <a:r>
              <a:rPr lang="en-IN" dirty="0">
                <a:cs typeface="Calibri" panose="020F0502020204030204" pitchFamily="34" charset="0"/>
              </a:rPr>
              <a:t>) via NGAP protocol</a:t>
            </a:r>
          </a:p>
          <a:p>
            <a:pPr lvl="3"/>
            <a:r>
              <a:rPr lang="en-IN" dirty="0">
                <a:cs typeface="Calibri" panose="020F0502020204030204" pitchFamily="34" charset="0"/>
              </a:rPr>
              <a:t>Hierarchical Control Structure</a:t>
            </a:r>
          </a:p>
          <a:p>
            <a:pPr lvl="1"/>
            <a:r>
              <a:rPr lang="en-IN" dirty="0">
                <a:cs typeface="Calibri" panose="020F0502020204030204" pitchFamily="34" charset="0"/>
              </a:rPr>
              <a:t>#2 - Perform UE Control &amp; State </a:t>
            </a:r>
            <a:r>
              <a:rPr lang="en-IN" dirty="0" err="1">
                <a:cs typeface="Calibri" panose="020F0502020204030204" pitchFamily="34" charset="0"/>
              </a:rPr>
              <a:t>Mgmt</a:t>
            </a:r>
            <a:r>
              <a:rPr lang="en-IN" dirty="0">
                <a:cs typeface="Calibri" panose="020F0502020204030204" pitchFamily="34" charset="0"/>
              </a:rPr>
              <a:t>, Exchange Signalling Messages with UE - Can be Categorized as “UE Control”</a:t>
            </a:r>
          </a:p>
          <a:p>
            <a:pPr lvl="2"/>
            <a:r>
              <a:rPr lang="en-IN" dirty="0">
                <a:cs typeface="Calibri" panose="020F0502020204030204" pitchFamily="34" charset="0"/>
              </a:rPr>
              <a:t>RAN Control Plane (Part of </a:t>
            </a:r>
            <a:r>
              <a:rPr lang="en-IN" dirty="0" err="1">
                <a:cs typeface="Calibri" panose="020F0502020204030204" pitchFamily="34" charset="0"/>
              </a:rPr>
              <a:t>gNB</a:t>
            </a:r>
            <a:r>
              <a:rPr lang="en-IN" dirty="0">
                <a:cs typeface="Calibri" panose="020F0502020204030204" pitchFamily="34" charset="0"/>
              </a:rPr>
              <a:t>-CU-CP)</a:t>
            </a:r>
          </a:p>
          <a:p>
            <a:pPr lvl="3"/>
            <a:r>
              <a:rPr lang="en-IN" dirty="0">
                <a:cs typeface="Calibri" panose="020F0502020204030204" pitchFamily="34" charset="0"/>
              </a:rPr>
              <a:t>Exchanges Signalling (RRC) Messages with UEs</a:t>
            </a:r>
          </a:p>
          <a:p>
            <a:pPr lvl="3"/>
            <a:r>
              <a:rPr lang="en-IN" dirty="0">
                <a:cs typeface="Calibri" panose="020F0502020204030204" pitchFamily="34" charset="0"/>
              </a:rPr>
              <a:t>Maintains UE’s Radio Connection State (RRC States)</a:t>
            </a:r>
          </a:p>
          <a:p>
            <a:pPr lvl="3"/>
            <a:r>
              <a:rPr lang="en-IN" dirty="0">
                <a:cs typeface="Calibri" panose="020F0502020204030204" pitchFamily="34" charset="0"/>
              </a:rPr>
              <a:t>Measurement Control &amp; Mobility Control (Though part of Mobility Control deals with Network Control - Session Management)</a:t>
            </a:r>
          </a:p>
          <a:p>
            <a:pPr lvl="3"/>
            <a:r>
              <a:rPr lang="en-IN" dirty="0">
                <a:cs typeface="Calibri" panose="020F0502020204030204" pitchFamily="34" charset="0"/>
              </a:rPr>
              <a:t>…</a:t>
            </a:r>
          </a:p>
          <a:p>
            <a:pPr lvl="2"/>
            <a:r>
              <a:rPr lang="en-IN" dirty="0">
                <a:cs typeface="Calibri" panose="020F0502020204030204" pitchFamily="34" charset="0"/>
              </a:rPr>
              <a:t>CN Control Plane (AMF/SMF/AUSF…)</a:t>
            </a:r>
          </a:p>
          <a:p>
            <a:pPr lvl="3"/>
            <a:r>
              <a:rPr lang="en-IN" dirty="0">
                <a:cs typeface="Calibri" panose="020F0502020204030204" pitchFamily="34" charset="0"/>
              </a:rPr>
              <a:t>Exchanges Signalling (NAS) Messages with UEs</a:t>
            </a:r>
          </a:p>
          <a:p>
            <a:pPr lvl="3"/>
            <a:r>
              <a:rPr lang="en-IN" dirty="0">
                <a:cs typeface="Calibri" panose="020F0502020204030204" pitchFamily="34" charset="0"/>
              </a:rPr>
              <a:t>Maintains UE’s State (MM/SM states)</a:t>
            </a:r>
          </a:p>
          <a:p>
            <a:pPr lvl="3"/>
            <a:r>
              <a:rPr lang="en-IN" dirty="0">
                <a:cs typeface="Calibri" panose="020F0502020204030204" pitchFamily="34" charset="0"/>
              </a:rPr>
              <a:t>Authenticates UE</a:t>
            </a:r>
          </a:p>
          <a:p>
            <a:pPr lvl="3"/>
            <a:r>
              <a:rPr lang="en-IN" dirty="0">
                <a:cs typeface="Calibri" panose="020F050202020403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499153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5B61C475-5C9E-4E46-89D9-A4D07C514E48}"/>
              </a:ext>
            </a:extLst>
          </p:cNvPr>
          <p:cNvSpPr/>
          <p:nvPr/>
        </p:nvSpPr>
        <p:spPr>
          <a:xfrm>
            <a:off x="6692608" y="3783157"/>
            <a:ext cx="3929761" cy="289970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47" name="Rectangle: Rounded Corners 246">
            <a:extLst>
              <a:ext uri="{FF2B5EF4-FFF2-40B4-BE49-F238E27FC236}">
                <a16:creationId xmlns:a16="http://schemas.microsoft.com/office/drawing/2014/main" id="{BF2C9AB5-40F4-4132-8B43-3C48E8F1D804}"/>
              </a:ext>
            </a:extLst>
          </p:cNvPr>
          <p:cNvSpPr/>
          <p:nvPr/>
        </p:nvSpPr>
        <p:spPr>
          <a:xfrm>
            <a:off x="7146150" y="3897967"/>
            <a:ext cx="2749471" cy="994279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400" dirty="0" err="1">
                <a:solidFill>
                  <a:schemeClr val="tx1"/>
                </a:solidFill>
              </a:rPr>
              <a:t>gNB</a:t>
            </a:r>
            <a:r>
              <a:rPr lang="en-IN" sz="1400" dirty="0">
                <a:solidFill>
                  <a:schemeClr val="tx1"/>
                </a:solidFill>
              </a:rPr>
              <a:t>-CU  Control Plane</a:t>
            </a:r>
          </a:p>
          <a:p>
            <a:pPr algn="ctr"/>
            <a:endParaRPr lang="en-IN" sz="1000" dirty="0">
              <a:solidFill>
                <a:schemeClr val="tx1"/>
              </a:solidFill>
            </a:endParaRPr>
          </a:p>
          <a:p>
            <a:pPr algn="ctr"/>
            <a:endParaRPr lang="en-IN" sz="1400" dirty="0">
              <a:solidFill>
                <a:schemeClr val="tx1"/>
              </a:solidFill>
            </a:endParaRPr>
          </a:p>
          <a:p>
            <a:pPr algn="ctr"/>
            <a:endParaRPr lang="en-IN" sz="1400" dirty="0">
              <a:solidFill>
                <a:schemeClr val="tx1"/>
              </a:solidFill>
            </a:endParaRPr>
          </a:p>
          <a:p>
            <a:pPr algn="ctr"/>
            <a:endParaRPr lang="en-IN" sz="1400" dirty="0">
              <a:solidFill>
                <a:schemeClr val="tx1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13646AB-8A1B-4977-AA72-C733D13FB777}"/>
              </a:ext>
            </a:extLst>
          </p:cNvPr>
          <p:cNvSpPr txBox="1"/>
          <p:nvPr/>
        </p:nvSpPr>
        <p:spPr>
          <a:xfrm>
            <a:off x="2403851" y="61969"/>
            <a:ext cx="7954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A1447"/>
                </a:solidFill>
              </a:rPr>
              <a:t>Disaggregation in RAN Control Plane - Example</a:t>
            </a:r>
            <a:endParaRPr lang="en-IN" sz="3200" dirty="0">
              <a:solidFill>
                <a:srgbClr val="FA1447"/>
              </a:solidFill>
            </a:endParaRPr>
          </a:p>
        </p:txBody>
      </p:sp>
      <p:sp>
        <p:nvSpPr>
          <p:cNvPr id="73" name="Content Placeholder 15">
            <a:extLst>
              <a:ext uri="{FF2B5EF4-FFF2-40B4-BE49-F238E27FC236}">
                <a16:creationId xmlns:a16="http://schemas.microsoft.com/office/drawing/2014/main" id="{788AEC76-2BAE-4B92-BAD0-B289DD8DA23E}"/>
              </a:ext>
            </a:extLst>
          </p:cNvPr>
          <p:cNvSpPr txBox="1">
            <a:spLocks/>
          </p:cNvSpPr>
          <p:nvPr/>
        </p:nvSpPr>
        <p:spPr>
          <a:xfrm>
            <a:off x="162137" y="815455"/>
            <a:ext cx="6307429" cy="5861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371684" indent="-371684" fontAlgn="base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034">
                <a:cs typeface="Calibri" panose="020F0502020204030204" pitchFamily="34" charset="0"/>
              </a:defRPr>
            </a:lvl1pPr>
            <a:lvl2pPr marL="805312" lvl="1" indent="-309735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cs typeface="Calibri" panose="020F0502020204030204" pitchFamily="34" charset="0"/>
              </a:defRPr>
            </a:lvl2pPr>
            <a:lvl3pPr marL="1238943" lvl="2" indent="-247788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cs typeface="Calibri" panose="020F0502020204030204" pitchFamily="34" charset="0"/>
              </a:defRPr>
            </a:lvl3pPr>
            <a:lvl4pPr marL="1734520" indent="-247788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/>
            </a:lvl4pPr>
            <a:lvl5pPr marL="2230097" indent="-247788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/>
            </a:lvl5pPr>
            <a:lvl6pPr marL="2725674" indent="-247788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/>
            </a:lvl6pPr>
            <a:lvl7pPr marL="3221252" indent="-247788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/>
            </a:lvl7pPr>
            <a:lvl8pPr marL="3716829" indent="-247788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/>
            </a:lvl8pPr>
            <a:lvl9pPr marL="4212406" indent="-247788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/>
            </a:lvl9pPr>
          </a:lstStyle>
          <a:p>
            <a:r>
              <a:rPr lang="en-US" dirty="0"/>
              <a:t>Should We Separate UE Control and Network Control (User Plane Control) functionalities?</a:t>
            </a:r>
          </a:p>
          <a:p>
            <a:pPr lvl="1"/>
            <a:r>
              <a:rPr lang="en-US" dirty="0"/>
              <a:t>UE RRC Control</a:t>
            </a:r>
          </a:p>
          <a:p>
            <a:pPr lvl="2"/>
            <a:r>
              <a:rPr lang="en-IN" dirty="0"/>
              <a:t>Exchanges </a:t>
            </a:r>
            <a:r>
              <a:rPr lang="en-IN" dirty="0" err="1"/>
              <a:t>Signaling</a:t>
            </a:r>
            <a:r>
              <a:rPr lang="en-IN" dirty="0"/>
              <a:t> (RRC) Messages with UEs</a:t>
            </a:r>
          </a:p>
          <a:p>
            <a:pPr lvl="2"/>
            <a:r>
              <a:rPr lang="en-IN" dirty="0"/>
              <a:t>Maintains UE’s Radio Connection State (RRC States)</a:t>
            </a:r>
          </a:p>
          <a:p>
            <a:pPr lvl="2"/>
            <a:r>
              <a:rPr lang="en-IN" dirty="0"/>
              <a:t>Measurement Control &amp; Mobility Control</a:t>
            </a:r>
          </a:p>
          <a:p>
            <a:pPr lvl="2"/>
            <a:r>
              <a:rPr lang="en-IN" dirty="0"/>
              <a:t>We can call the function “</a:t>
            </a:r>
            <a:r>
              <a:rPr lang="en-IN" dirty="0" err="1"/>
              <a:t>gNB</a:t>
            </a:r>
            <a:r>
              <a:rPr lang="en-IN" dirty="0"/>
              <a:t> CU UE RRC”</a:t>
            </a:r>
          </a:p>
          <a:p>
            <a:pPr lvl="1"/>
            <a:r>
              <a:rPr lang="en-US" dirty="0"/>
              <a:t>Access Network Control (</a:t>
            </a:r>
            <a:r>
              <a:rPr lang="en-US" dirty="0" err="1"/>
              <a:t>gNB</a:t>
            </a:r>
            <a:r>
              <a:rPr lang="en-US" dirty="0"/>
              <a:t> Bearer &amp; Session Control)</a:t>
            </a:r>
          </a:p>
          <a:p>
            <a:pPr lvl="2"/>
            <a:r>
              <a:rPr lang="en-IN" dirty="0"/>
              <a:t>Controls </a:t>
            </a:r>
            <a:r>
              <a:rPr lang="en-IN" dirty="0" err="1"/>
              <a:t>gNB</a:t>
            </a:r>
            <a:r>
              <a:rPr lang="en-IN" dirty="0"/>
              <a:t>-DU (F1AP) and </a:t>
            </a:r>
            <a:r>
              <a:rPr lang="en-IN" dirty="0" err="1"/>
              <a:t>gNB</a:t>
            </a:r>
            <a:r>
              <a:rPr lang="en-IN" dirty="0"/>
              <a:t>-CU-UP (E1AP)</a:t>
            </a:r>
          </a:p>
          <a:p>
            <a:pPr lvl="2"/>
            <a:r>
              <a:rPr lang="en-IN" dirty="0"/>
              <a:t>Session Management, Radio Bearer Control</a:t>
            </a:r>
          </a:p>
          <a:p>
            <a:pPr lvl="2"/>
            <a:r>
              <a:rPr lang="en-IN" dirty="0"/>
              <a:t>QoS Flow management</a:t>
            </a:r>
          </a:p>
          <a:p>
            <a:pPr lvl="2"/>
            <a:r>
              <a:rPr lang="en-IN" dirty="0"/>
              <a:t>…</a:t>
            </a:r>
          </a:p>
          <a:p>
            <a:pPr lvl="2"/>
            <a:r>
              <a:rPr lang="en-IN" dirty="0"/>
              <a:t>We can call it </a:t>
            </a:r>
            <a:r>
              <a:rPr lang="en-US" dirty="0" err="1"/>
              <a:t>gNB</a:t>
            </a:r>
            <a:r>
              <a:rPr lang="en-US" dirty="0"/>
              <a:t> CU BSC (</a:t>
            </a:r>
            <a:r>
              <a:rPr lang="en-US" dirty="0" err="1"/>
              <a:t>gNB</a:t>
            </a:r>
            <a:r>
              <a:rPr lang="en-US" dirty="0"/>
              <a:t> CU Bearer &amp; Session Control)</a:t>
            </a:r>
          </a:p>
          <a:p>
            <a:r>
              <a:rPr lang="en-IN" dirty="0"/>
              <a:t>Advantages</a:t>
            </a:r>
          </a:p>
          <a:p>
            <a:pPr lvl="1"/>
            <a:r>
              <a:rPr lang="en-IN" dirty="0"/>
              <a:t>Simplified Network Architecture</a:t>
            </a:r>
          </a:p>
          <a:p>
            <a:pPr lvl="2"/>
            <a:r>
              <a:rPr lang="en-IN" dirty="0"/>
              <a:t>Enhanced Modularity</a:t>
            </a:r>
          </a:p>
          <a:p>
            <a:pPr lvl="2"/>
            <a:r>
              <a:rPr lang="en-IN" dirty="0"/>
              <a:t>Simpler Protocols – e.g., Simpler F1-C’, F1AP need not carry RRC messages</a:t>
            </a:r>
          </a:p>
          <a:p>
            <a:pPr lvl="1"/>
            <a:r>
              <a:rPr lang="en-IN" dirty="0"/>
              <a:t>Easy to support Use case specific variants of UE signalling (RRC) Protocols and associated state machines</a:t>
            </a:r>
          </a:p>
          <a:p>
            <a:pPr lvl="1"/>
            <a:r>
              <a:rPr lang="en-IN" dirty="0"/>
              <a:t>UE Signalling can be treated as data</a:t>
            </a:r>
          </a:p>
          <a:p>
            <a:pPr lvl="2"/>
            <a:r>
              <a:rPr lang="en-IN" dirty="0"/>
              <a:t>Flexibility in Placement of “</a:t>
            </a:r>
            <a:r>
              <a:rPr lang="en-IN" dirty="0" err="1"/>
              <a:t>gNB</a:t>
            </a:r>
            <a:r>
              <a:rPr lang="en-IN" dirty="0"/>
              <a:t> CU UE RRC” Function</a:t>
            </a:r>
          </a:p>
          <a:p>
            <a:pPr lvl="1"/>
            <a:r>
              <a:rPr lang="en-IN" dirty="0"/>
              <a:t>Improved Load Management in Control Plane</a:t>
            </a:r>
          </a:p>
          <a:p>
            <a:pPr lvl="2"/>
            <a:endParaRPr lang="en-IN" dirty="0"/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13613C5B-E616-4EE4-93AE-8FE144CC3CDF}"/>
              </a:ext>
            </a:extLst>
          </p:cNvPr>
          <p:cNvSpPr/>
          <p:nvPr/>
        </p:nvSpPr>
        <p:spPr>
          <a:xfrm>
            <a:off x="6692608" y="1069437"/>
            <a:ext cx="3867694" cy="252311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7" name="Rectangle: Rounded Corners 86">
            <a:extLst>
              <a:ext uri="{FF2B5EF4-FFF2-40B4-BE49-F238E27FC236}">
                <a16:creationId xmlns:a16="http://schemas.microsoft.com/office/drawing/2014/main" id="{BF5F12E9-7DF4-4AD1-BCC0-C39E2A7A3C8D}"/>
              </a:ext>
            </a:extLst>
          </p:cNvPr>
          <p:cNvSpPr/>
          <p:nvPr/>
        </p:nvSpPr>
        <p:spPr>
          <a:xfrm>
            <a:off x="7658246" y="1195374"/>
            <a:ext cx="1443475" cy="56454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400" dirty="0" err="1">
                <a:solidFill>
                  <a:schemeClr val="tx1"/>
                </a:solidFill>
              </a:rPr>
              <a:t>gNB</a:t>
            </a:r>
            <a:r>
              <a:rPr lang="en-IN" sz="1400" dirty="0">
                <a:solidFill>
                  <a:schemeClr val="tx1"/>
                </a:solidFill>
              </a:rPr>
              <a:t>-CU </a:t>
            </a:r>
          </a:p>
          <a:p>
            <a:pPr algn="ctr"/>
            <a:r>
              <a:rPr lang="en-IN" sz="1400" dirty="0">
                <a:solidFill>
                  <a:schemeClr val="tx1"/>
                </a:solidFill>
              </a:rPr>
              <a:t>Control Plane</a:t>
            </a: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088285CF-3947-4129-83F6-9B1688B62789}"/>
              </a:ext>
            </a:extLst>
          </p:cNvPr>
          <p:cNvSpPr/>
          <p:nvPr/>
        </p:nvSpPr>
        <p:spPr>
          <a:xfrm>
            <a:off x="6807912" y="3119854"/>
            <a:ext cx="836575" cy="372988"/>
          </a:xfrm>
          <a:prstGeom prst="roundRect">
            <a:avLst/>
          </a:prstGeom>
          <a:solidFill>
            <a:srgbClr val="DEBD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 sz="1400" dirty="0">
              <a:solidFill>
                <a:schemeClr val="tx1"/>
              </a:solidFill>
            </a:endParaRP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E07C3E47-A900-429E-B334-820286FFBAEF}"/>
              </a:ext>
            </a:extLst>
          </p:cNvPr>
          <p:cNvSpPr/>
          <p:nvPr/>
        </p:nvSpPr>
        <p:spPr>
          <a:xfrm>
            <a:off x="7968814" y="2777171"/>
            <a:ext cx="836575" cy="407894"/>
          </a:xfrm>
          <a:prstGeom prst="roundRect">
            <a:avLst/>
          </a:prstGeom>
          <a:solidFill>
            <a:srgbClr val="DEBD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 sz="1400" dirty="0">
              <a:solidFill>
                <a:schemeClr val="tx1"/>
              </a:solidFill>
            </a:endParaRPr>
          </a:p>
        </p:txBody>
      </p:sp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A905F27B-C810-47B3-8074-ECFDB2C80FA2}"/>
              </a:ext>
            </a:extLst>
          </p:cNvPr>
          <p:cNvSpPr/>
          <p:nvPr/>
        </p:nvSpPr>
        <p:spPr>
          <a:xfrm>
            <a:off x="9292083" y="2191281"/>
            <a:ext cx="1207076" cy="540482"/>
          </a:xfrm>
          <a:prstGeom prst="roundRect">
            <a:avLst/>
          </a:prstGeom>
          <a:solidFill>
            <a:srgbClr val="DEBD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400" dirty="0" err="1">
                <a:solidFill>
                  <a:schemeClr val="tx1"/>
                </a:solidFill>
              </a:rPr>
              <a:t>gNB</a:t>
            </a:r>
            <a:r>
              <a:rPr lang="en-IN" sz="1400" dirty="0">
                <a:solidFill>
                  <a:schemeClr val="tx1"/>
                </a:solidFill>
              </a:rPr>
              <a:t>-CU </a:t>
            </a:r>
          </a:p>
          <a:p>
            <a:pPr algn="ctr"/>
            <a:r>
              <a:rPr lang="en-IN" sz="1400" dirty="0">
                <a:solidFill>
                  <a:schemeClr val="tx1"/>
                </a:solidFill>
              </a:rPr>
              <a:t>User Plane</a:t>
            </a:r>
          </a:p>
        </p:txBody>
      </p: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6168F7D5-6ED8-4A2A-861D-50AE5F6015A6}"/>
              </a:ext>
            </a:extLst>
          </p:cNvPr>
          <p:cNvCxnSpPr>
            <a:cxnSpLocks/>
            <a:stCxn id="94" idx="0"/>
            <a:endCxn id="87" idx="2"/>
          </p:cNvCxnSpPr>
          <p:nvPr/>
        </p:nvCxnSpPr>
        <p:spPr>
          <a:xfrm flipH="1" flipV="1">
            <a:off x="8379984" y="1759918"/>
            <a:ext cx="1515637" cy="431363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C914B411-EBAB-4B23-954F-8DFC8E7EAD26}"/>
              </a:ext>
            </a:extLst>
          </p:cNvPr>
          <p:cNvCxnSpPr>
            <a:cxnSpLocks/>
            <a:stCxn id="87" idx="2"/>
            <a:endCxn id="89" idx="0"/>
          </p:cNvCxnSpPr>
          <p:nvPr/>
        </p:nvCxnSpPr>
        <p:spPr>
          <a:xfrm flipH="1">
            <a:off x="7226200" y="1759918"/>
            <a:ext cx="1153784" cy="1359936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D49DADEB-9546-4AA5-86A2-C00B66A79CE5}"/>
              </a:ext>
            </a:extLst>
          </p:cNvPr>
          <p:cNvCxnSpPr>
            <a:cxnSpLocks/>
            <a:stCxn id="87" idx="2"/>
            <a:endCxn id="90" idx="0"/>
          </p:cNvCxnSpPr>
          <p:nvPr/>
        </p:nvCxnSpPr>
        <p:spPr>
          <a:xfrm>
            <a:off x="8379984" y="1759918"/>
            <a:ext cx="7118" cy="1017253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A82B4FF2-82CD-42FD-A399-A9E371512C27}"/>
              </a:ext>
            </a:extLst>
          </p:cNvPr>
          <p:cNvSpPr txBox="1"/>
          <p:nvPr/>
        </p:nvSpPr>
        <p:spPr>
          <a:xfrm>
            <a:off x="6821671" y="3185065"/>
            <a:ext cx="836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 err="1"/>
              <a:t>gNB</a:t>
            </a:r>
            <a:r>
              <a:rPr lang="en-IN" sz="1400" dirty="0"/>
              <a:t>-DU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D63E069-148D-43E1-BB54-71AAB2D566CF}"/>
              </a:ext>
            </a:extLst>
          </p:cNvPr>
          <p:cNvSpPr txBox="1"/>
          <p:nvPr/>
        </p:nvSpPr>
        <p:spPr>
          <a:xfrm>
            <a:off x="7955054" y="2856322"/>
            <a:ext cx="837626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 err="1"/>
              <a:t>gNB</a:t>
            </a:r>
            <a:r>
              <a:rPr lang="en-IN" sz="1400" dirty="0"/>
              <a:t>-DU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BDF0BE62-94A8-40BC-8C83-FE60A3571AA8}"/>
              </a:ext>
            </a:extLst>
          </p:cNvPr>
          <p:cNvSpPr txBox="1"/>
          <p:nvPr/>
        </p:nvSpPr>
        <p:spPr>
          <a:xfrm>
            <a:off x="9540356" y="1260516"/>
            <a:ext cx="6313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dirty="0" err="1"/>
              <a:t>gNB</a:t>
            </a:r>
            <a:endParaRPr lang="en-IN" sz="1600" dirty="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69A97222-8D83-423C-AE6B-4D6CB1F6C37A}"/>
              </a:ext>
            </a:extLst>
          </p:cNvPr>
          <p:cNvSpPr txBox="1"/>
          <p:nvPr/>
        </p:nvSpPr>
        <p:spPr>
          <a:xfrm>
            <a:off x="7034348" y="1880419"/>
            <a:ext cx="16808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F1-C</a:t>
            </a:r>
          </a:p>
          <a:p>
            <a:pPr algn="ctr"/>
            <a:r>
              <a:rPr lang="en-IN" sz="1400" dirty="0"/>
              <a:t>Carries UE specific RRC messages also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7669FC8A-F5A8-44A3-97C9-29C4759AB5F1}"/>
              </a:ext>
            </a:extLst>
          </p:cNvPr>
          <p:cNvSpPr txBox="1"/>
          <p:nvPr/>
        </p:nvSpPr>
        <p:spPr>
          <a:xfrm>
            <a:off x="9799442" y="2812077"/>
            <a:ext cx="6314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F1-U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5BC32C90-9A65-40AC-AF74-B52B110C258B}"/>
              </a:ext>
            </a:extLst>
          </p:cNvPr>
          <p:cNvSpPr txBox="1"/>
          <p:nvPr/>
        </p:nvSpPr>
        <p:spPr>
          <a:xfrm>
            <a:off x="8818173" y="1751739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E1</a:t>
            </a:r>
          </a:p>
        </p:txBody>
      </p:sp>
      <p:cxnSp>
        <p:nvCxnSpPr>
          <p:cNvPr id="124" name="Connector: Elbow 123">
            <a:extLst>
              <a:ext uri="{FF2B5EF4-FFF2-40B4-BE49-F238E27FC236}">
                <a16:creationId xmlns:a16="http://schemas.microsoft.com/office/drawing/2014/main" id="{C309B735-5E78-4B6F-B25C-BAD5CFCF3059}"/>
              </a:ext>
            </a:extLst>
          </p:cNvPr>
          <p:cNvCxnSpPr>
            <a:cxnSpLocks/>
            <a:stCxn id="102" idx="3"/>
            <a:endCxn id="94" idx="2"/>
          </p:cNvCxnSpPr>
          <p:nvPr/>
        </p:nvCxnSpPr>
        <p:spPr bwMode="auto">
          <a:xfrm flipV="1">
            <a:off x="8792680" y="2731763"/>
            <a:ext cx="1102941" cy="278448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27" name="Connector: Elbow 126">
            <a:extLst>
              <a:ext uri="{FF2B5EF4-FFF2-40B4-BE49-F238E27FC236}">
                <a16:creationId xmlns:a16="http://schemas.microsoft.com/office/drawing/2014/main" id="{FFB758C1-386F-4B13-9F5A-BB119DAAED4E}"/>
              </a:ext>
            </a:extLst>
          </p:cNvPr>
          <p:cNvCxnSpPr>
            <a:cxnSpLocks/>
            <a:stCxn id="101" idx="3"/>
            <a:endCxn id="94" idx="2"/>
          </p:cNvCxnSpPr>
          <p:nvPr/>
        </p:nvCxnSpPr>
        <p:spPr bwMode="auto">
          <a:xfrm flipV="1">
            <a:off x="7658246" y="2731763"/>
            <a:ext cx="2237375" cy="607191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0A2D3FB3-E733-4B4D-A65C-3ED08FC06117}"/>
              </a:ext>
            </a:extLst>
          </p:cNvPr>
          <p:cNvSpPr/>
          <p:nvPr/>
        </p:nvSpPr>
        <p:spPr>
          <a:xfrm>
            <a:off x="8696592" y="4343219"/>
            <a:ext cx="1081463" cy="48263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400" b="1" dirty="0" err="1">
                <a:solidFill>
                  <a:schemeClr val="tx1"/>
                </a:solidFill>
              </a:rPr>
              <a:t>gNB</a:t>
            </a:r>
            <a:r>
              <a:rPr lang="en-IN" sz="1400" b="1" dirty="0">
                <a:solidFill>
                  <a:schemeClr val="tx1"/>
                </a:solidFill>
              </a:rPr>
              <a:t> CU BSC</a:t>
            </a:r>
          </a:p>
        </p:txBody>
      </p:sp>
      <p:sp>
        <p:nvSpPr>
          <p:cNvPr id="195" name="Rectangle: Rounded Corners 194">
            <a:extLst>
              <a:ext uri="{FF2B5EF4-FFF2-40B4-BE49-F238E27FC236}">
                <a16:creationId xmlns:a16="http://schemas.microsoft.com/office/drawing/2014/main" id="{58682A33-1AF9-4932-9FD6-10DA9C95C5F7}"/>
              </a:ext>
            </a:extLst>
          </p:cNvPr>
          <p:cNvSpPr/>
          <p:nvPr/>
        </p:nvSpPr>
        <p:spPr>
          <a:xfrm>
            <a:off x="7170776" y="6185673"/>
            <a:ext cx="836575" cy="372988"/>
          </a:xfrm>
          <a:prstGeom prst="roundRect">
            <a:avLst/>
          </a:prstGeom>
          <a:solidFill>
            <a:srgbClr val="DEBD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 sz="1400" dirty="0">
              <a:solidFill>
                <a:schemeClr val="tx1"/>
              </a:solidFill>
            </a:endParaRPr>
          </a:p>
        </p:txBody>
      </p:sp>
      <p:sp>
        <p:nvSpPr>
          <p:cNvPr id="196" name="Rectangle: Rounded Corners 195">
            <a:extLst>
              <a:ext uri="{FF2B5EF4-FFF2-40B4-BE49-F238E27FC236}">
                <a16:creationId xmlns:a16="http://schemas.microsoft.com/office/drawing/2014/main" id="{C1CA809A-4F9D-4A90-8754-7736DD7A2D15}"/>
              </a:ext>
            </a:extLst>
          </p:cNvPr>
          <p:cNvSpPr/>
          <p:nvPr/>
        </p:nvSpPr>
        <p:spPr>
          <a:xfrm>
            <a:off x="8307612" y="5842990"/>
            <a:ext cx="836575" cy="407894"/>
          </a:xfrm>
          <a:prstGeom prst="roundRect">
            <a:avLst/>
          </a:prstGeom>
          <a:solidFill>
            <a:srgbClr val="DEBD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 sz="1400" dirty="0">
              <a:solidFill>
                <a:schemeClr val="tx1"/>
              </a:solidFill>
            </a:endParaRP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1D64428F-9E62-4672-8D7F-6902BCA5E004}"/>
              </a:ext>
            </a:extLst>
          </p:cNvPr>
          <p:cNvSpPr/>
          <p:nvPr/>
        </p:nvSpPr>
        <p:spPr>
          <a:xfrm>
            <a:off x="9512030" y="5433812"/>
            <a:ext cx="1049195" cy="497119"/>
          </a:xfrm>
          <a:prstGeom prst="roundRect">
            <a:avLst/>
          </a:prstGeom>
          <a:solidFill>
            <a:srgbClr val="DEBD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400" dirty="0" err="1">
                <a:solidFill>
                  <a:schemeClr val="tx1"/>
                </a:solidFill>
              </a:rPr>
              <a:t>gNB</a:t>
            </a:r>
            <a:r>
              <a:rPr lang="en-IN" sz="1400" dirty="0">
                <a:solidFill>
                  <a:schemeClr val="tx1"/>
                </a:solidFill>
              </a:rPr>
              <a:t>-CU </a:t>
            </a:r>
          </a:p>
          <a:p>
            <a:pPr algn="ctr"/>
            <a:r>
              <a:rPr lang="en-IN" sz="1400" dirty="0">
                <a:solidFill>
                  <a:schemeClr val="tx1"/>
                </a:solidFill>
              </a:rPr>
              <a:t>User Plane</a:t>
            </a:r>
          </a:p>
        </p:txBody>
      </p:sp>
      <p:cxnSp>
        <p:nvCxnSpPr>
          <p:cNvPr id="198" name="Straight Arrow Connector 197">
            <a:extLst>
              <a:ext uri="{FF2B5EF4-FFF2-40B4-BE49-F238E27FC236}">
                <a16:creationId xmlns:a16="http://schemas.microsoft.com/office/drawing/2014/main" id="{4D966F54-4B0F-4980-B05A-85DAEED791C1}"/>
              </a:ext>
            </a:extLst>
          </p:cNvPr>
          <p:cNvCxnSpPr>
            <a:cxnSpLocks/>
            <a:stCxn id="197" idx="0"/>
            <a:endCxn id="194" idx="2"/>
          </p:cNvCxnSpPr>
          <p:nvPr/>
        </p:nvCxnSpPr>
        <p:spPr>
          <a:xfrm flipH="1" flipV="1">
            <a:off x="9237324" y="4825849"/>
            <a:ext cx="799304" cy="607963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Arrow Connector 198">
            <a:extLst>
              <a:ext uri="{FF2B5EF4-FFF2-40B4-BE49-F238E27FC236}">
                <a16:creationId xmlns:a16="http://schemas.microsoft.com/office/drawing/2014/main" id="{B6E6B154-F037-4E5F-A6B9-9CF681177CA6}"/>
              </a:ext>
            </a:extLst>
          </p:cNvPr>
          <p:cNvCxnSpPr>
            <a:cxnSpLocks/>
            <a:stCxn id="194" idx="2"/>
            <a:endCxn id="195" idx="0"/>
          </p:cNvCxnSpPr>
          <p:nvPr/>
        </p:nvCxnSpPr>
        <p:spPr>
          <a:xfrm flipH="1">
            <a:off x="7589064" y="4825849"/>
            <a:ext cx="1648260" cy="135982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Arrow Connector 199">
            <a:extLst>
              <a:ext uri="{FF2B5EF4-FFF2-40B4-BE49-F238E27FC236}">
                <a16:creationId xmlns:a16="http://schemas.microsoft.com/office/drawing/2014/main" id="{E7F1C86F-8FFA-4729-8E3A-ACD1623D47DD}"/>
              </a:ext>
            </a:extLst>
          </p:cNvPr>
          <p:cNvCxnSpPr>
            <a:cxnSpLocks/>
            <a:stCxn id="194" idx="2"/>
            <a:endCxn id="196" idx="0"/>
          </p:cNvCxnSpPr>
          <p:nvPr/>
        </p:nvCxnSpPr>
        <p:spPr>
          <a:xfrm flipH="1">
            <a:off x="8725900" y="4825849"/>
            <a:ext cx="511424" cy="1017141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TextBox 200">
            <a:extLst>
              <a:ext uri="{FF2B5EF4-FFF2-40B4-BE49-F238E27FC236}">
                <a16:creationId xmlns:a16="http://schemas.microsoft.com/office/drawing/2014/main" id="{357D872E-E0E7-4D59-BD95-5A1BD02EA4C2}"/>
              </a:ext>
            </a:extLst>
          </p:cNvPr>
          <p:cNvSpPr txBox="1"/>
          <p:nvPr/>
        </p:nvSpPr>
        <p:spPr>
          <a:xfrm>
            <a:off x="7184535" y="6250884"/>
            <a:ext cx="836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 err="1"/>
              <a:t>gNB</a:t>
            </a:r>
            <a:r>
              <a:rPr lang="en-IN" sz="1400" dirty="0"/>
              <a:t>-DU</a:t>
            </a: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D9D7469F-3D42-4D56-8B39-B9CE6524A407}"/>
              </a:ext>
            </a:extLst>
          </p:cNvPr>
          <p:cNvSpPr txBox="1"/>
          <p:nvPr/>
        </p:nvSpPr>
        <p:spPr>
          <a:xfrm>
            <a:off x="8293852" y="5910109"/>
            <a:ext cx="837626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 err="1"/>
              <a:t>gNB</a:t>
            </a:r>
            <a:r>
              <a:rPr lang="en-IN" sz="1400" dirty="0"/>
              <a:t>-DU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9DE1C47D-4D05-42B9-8D61-8F6446E2686C}"/>
              </a:ext>
            </a:extLst>
          </p:cNvPr>
          <p:cNvSpPr txBox="1"/>
          <p:nvPr/>
        </p:nvSpPr>
        <p:spPr>
          <a:xfrm>
            <a:off x="10012442" y="4004665"/>
            <a:ext cx="5478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dirty="0" err="1"/>
              <a:t>gNB</a:t>
            </a:r>
            <a:endParaRPr lang="en-IN" sz="1600" dirty="0"/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23E58DE9-232A-494B-878F-3BF7179311F5}"/>
              </a:ext>
            </a:extLst>
          </p:cNvPr>
          <p:cNvSpPr txBox="1"/>
          <p:nvPr/>
        </p:nvSpPr>
        <p:spPr>
          <a:xfrm>
            <a:off x="6653927" y="4917701"/>
            <a:ext cx="13767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200" dirty="0"/>
              <a:t>New Interface </a:t>
            </a:r>
          </a:p>
          <a:p>
            <a:pPr algn="ctr"/>
            <a:r>
              <a:rPr lang="en-IN" sz="1200" dirty="0"/>
              <a:t>(Carries UE specific RRC messages)</a:t>
            </a:r>
          </a:p>
          <a:p>
            <a:pPr algn="ctr"/>
            <a:r>
              <a:rPr lang="en-IN" sz="1200" dirty="0"/>
              <a:t>(can be similar to F1-U)</a:t>
            </a: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78FDEE13-4F63-43F4-83A4-AD3B03A7BFE0}"/>
              </a:ext>
            </a:extLst>
          </p:cNvPr>
          <p:cNvSpPr txBox="1"/>
          <p:nvPr/>
        </p:nvSpPr>
        <p:spPr>
          <a:xfrm>
            <a:off x="9953211" y="5993743"/>
            <a:ext cx="569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200" dirty="0"/>
              <a:t>F1-U</a:t>
            </a:r>
          </a:p>
        </p:txBody>
      </p:sp>
      <p:sp>
        <p:nvSpPr>
          <p:cNvPr id="206" name="TextBox 205">
            <a:extLst>
              <a:ext uri="{FF2B5EF4-FFF2-40B4-BE49-F238E27FC236}">
                <a16:creationId xmlns:a16="http://schemas.microsoft.com/office/drawing/2014/main" id="{CB5C1C9C-856C-4038-9E47-4303B2CB0F70}"/>
              </a:ext>
            </a:extLst>
          </p:cNvPr>
          <p:cNvSpPr txBox="1"/>
          <p:nvPr/>
        </p:nvSpPr>
        <p:spPr>
          <a:xfrm>
            <a:off x="9307642" y="4913212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E1</a:t>
            </a:r>
          </a:p>
        </p:txBody>
      </p:sp>
      <p:cxnSp>
        <p:nvCxnSpPr>
          <p:cNvPr id="207" name="Connector: Elbow 206">
            <a:extLst>
              <a:ext uri="{FF2B5EF4-FFF2-40B4-BE49-F238E27FC236}">
                <a16:creationId xmlns:a16="http://schemas.microsoft.com/office/drawing/2014/main" id="{820E7F7E-8025-45D6-8A25-78B1FC33990F}"/>
              </a:ext>
            </a:extLst>
          </p:cNvPr>
          <p:cNvCxnSpPr>
            <a:cxnSpLocks/>
            <a:stCxn id="202" idx="3"/>
            <a:endCxn id="197" idx="2"/>
          </p:cNvCxnSpPr>
          <p:nvPr/>
        </p:nvCxnSpPr>
        <p:spPr bwMode="auto">
          <a:xfrm flipV="1">
            <a:off x="9131478" y="5930931"/>
            <a:ext cx="905150" cy="133067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208" name="Connector: Elbow 207">
            <a:extLst>
              <a:ext uri="{FF2B5EF4-FFF2-40B4-BE49-F238E27FC236}">
                <a16:creationId xmlns:a16="http://schemas.microsoft.com/office/drawing/2014/main" id="{839E6E05-8F3D-4B3E-9D2D-27F28A985AFA}"/>
              </a:ext>
            </a:extLst>
          </p:cNvPr>
          <p:cNvCxnSpPr>
            <a:cxnSpLocks/>
            <a:stCxn id="201" idx="3"/>
            <a:endCxn id="197" idx="2"/>
          </p:cNvCxnSpPr>
          <p:nvPr/>
        </p:nvCxnSpPr>
        <p:spPr bwMode="auto">
          <a:xfrm flipV="1">
            <a:off x="8021110" y="5930931"/>
            <a:ext cx="2015518" cy="473842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213" name="Rectangle: Rounded Corners 212">
            <a:extLst>
              <a:ext uri="{FF2B5EF4-FFF2-40B4-BE49-F238E27FC236}">
                <a16:creationId xmlns:a16="http://schemas.microsoft.com/office/drawing/2014/main" id="{93056B7F-DB86-4EAE-B429-138973D1F9E9}"/>
              </a:ext>
            </a:extLst>
          </p:cNvPr>
          <p:cNvSpPr/>
          <p:nvPr/>
        </p:nvSpPr>
        <p:spPr>
          <a:xfrm>
            <a:off x="7288267" y="4375272"/>
            <a:ext cx="1032653" cy="4249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400" b="1" dirty="0" err="1">
                <a:solidFill>
                  <a:schemeClr val="tx1"/>
                </a:solidFill>
              </a:rPr>
              <a:t>gNB</a:t>
            </a:r>
            <a:r>
              <a:rPr lang="en-IN" sz="1400" b="1" dirty="0">
                <a:solidFill>
                  <a:schemeClr val="tx1"/>
                </a:solidFill>
              </a:rPr>
              <a:t> CU UE RRC</a:t>
            </a:r>
          </a:p>
        </p:txBody>
      </p:sp>
      <p:cxnSp>
        <p:nvCxnSpPr>
          <p:cNvPr id="220" name="Straight Arrow Connector 219">
            <a:extLst>
              <a:ext uri="{FF2B5EF4-FFF2-40B4-BE49-F238E27FC236}">
                <a16:creationId xmlns:a16="http://schemas.microsoft.com/office/drawing/2014/main" id="{4FA115CA-33A4-4F13-9ACD-8581D599E96F}"/>
              </a:ext>
            </a:extLst>
          </p:cNvPr>
          <p:cNvCxnSpPr>
            <a:cxnSpLocks/>
            <a:stCxn id="213" idx="2"/>
            <a:endCxn id="195" idx="0"/>
          </p:cNvCxnSpPr>
          <p:nvPr/>
        </p:nvCxnSpPr>
        <p:spPr>
          <a:xfrm flipH="1">
            <a:off x="7589064" y="4800270"/>
            <a:ext cx="215530" cy="1385403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Arrow Connector 222">
            <a:extLst>
              <a:ext uri="{FF2B5EF4-FFF2-40B4-BE49-F238E27FC236}">
                <a16:creationId xmlns:a16="http://schemas.microsoft.com/office/drawing/2014/main" id="{6B2EECB6-D930-4AEA-B931-9CF18699F42D}"/>
              </a:ext>
            </a:extLst>
          </p:cNvPr>
          <p:cNvCxnSpPr>
            <a:cxnSpLocks/>
            <a:stCxn id="213" idx="2"/>
            <a:endCxn id="196" idx="0"/>
          </p:cNvCxnSpPr>
          <p:nvPr/>
        </p:nvCxnSpPr>
        <p:spPr>
          <a:xfrm>
            <a:off x="7804594" y="4800270"/>
            <a:ext cx="921306" cy="1042720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TextBox 225">
            <a:extLst>
              <a:ext uri="{FF2B5EF4-FFF2-40B4-BE49-F238E27FC236}">
                <a16:creationId xmlns:a16="http://schemas.microsoft.com/office/drawing/2014/main" id="{38873F5F-359E-4867-8120-0993327B7C19}"/>
              </a:ext>
            </a:extLst>
          </p:cNvPr>
          <p:cNvSpPr txBox="1"/>
          <p:nvPr/>
        </p:nvSpPr>
        <p:spPr>
          <a:xfrm>
            <a:off x="8075270" y="4879107"/>
            <a:ext cx="13807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F1-C’</a:t>
            </a:r>
          </a:p>
          <a:p>
            <a:pPr algn="ctr"/>
            <a:r>
              <a:rPr lang="en-IN" sz="1200" dirty="0"/>
              <a:t>(Modified F1-C)</a:t>
            </a:r>
          </a:p>
        </p:txBody>
      </p:sp>
      <p:cxnSp>
        <p:nvCxnSpPr>
          <p:cNvPr id="251" name="Straight Arrow Connector 250">
            <a:extLst>
              <a:ext uri="{FF2B5EF4-FFF2-40B4-BE49-F238E27FC236}">
                <a16:creationId xmlns:a16="http://schemas.microsoft.com/office/drawing/2014/main" id="{512AEA9F-47B1-4AA5-979E-E8B5E2246A00}"/>
              </a:ext>
            </a:extLst>
          </p:cNvPr>
          <p:cNvCxnSpPr>
            <a:cxnSpLocks/>
            <a:stCxn id="194" idx="1"/>
            <a:endCxn id="213" idx="3"/>
          </p:cNvCxnSpPr>
          <p:nvPr/>
        </p:nvCxnSpPr>
        <p:spPr bwMode="auto">
          <a:xfrm flipH="1">
            <a:off x="8320920" y="4584534"/>
            <a:ext cx="375672" cy="323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276" name="Straight Arrow Connector 275">
            <a:extLst>
              <a:ext uri="{FF2B5EF4-FFF2-40B4-BE49-F238E27FC236}">
                <a16:creationId xmlns:a16="http://schemas.microsoft.com/office/drawing/2014/main" id="{453C0559-3125-4803-81BF-81F0918DD08F}"/>
              </a:ext>
            </a:extLst>
          </p:cNvPr>
          <p:cNvCxnSpPr>
            <a:cxnSpLocks/>
          </p:cNvCxnSpPr>
          <p:nvPr/>
        </p:nvCxnSpPr>
        <p:spPr bwMode="auto">
          <a:xfrm>
            <a:off x="8503917" y="4268549"/>
            <a:ext cx="26835" cy="33418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80" name="TextBox 279">
            <a:extLst>
              <a:ext uri="{FF2B5EF4-FFF2-40B4-BE49-F238E27FC236}">
                <a16:creationId xmlns:a16="http://schemas.microsoft.com/office/drawing/2014/main" id="{DA259ECC-CCA3-4B97-A534-7E97447A729D}"/>
              </a:ext>
            </a:extLst>
          </p:cNvPr>
          <p:cNvSpPr txBox="1"/>
          <p:nvPr/>
        </p:nvSpPr>
        <p:spPr>
          <a:xfrm>
            <a:off x="8021110" y="4114660"/>
            <a:ext cx="10626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200" i="1" dirty="0">
                <a:solidFill>
                  <a:srgbClr val="FF0000"/>
                </a:solidFill>
              </a:rPr>
              <a:t>New Interface</a:t>
            </a:r>
          </a:p>
        </p:txBody>
      </p:sp>
      <p:sp>
        <p:nvSpPr>
          <p:cNvPr id="281" name="TextBox 280">
            <a:extLst>
              <a:ext uri="{FF2B5EF4-FFF2-40B4-BE49-F238E27FC236}">
                <a16:creationId xmlns:a16="http://schemas.microsoft.com/office/drawing/2014/main" id="{5234E49A-DA87-4DA2-8FE3-B6668F442201}"/>
              </a:ext>
            </a:extLst>
          </p:cNvPr>
          <p:cNvSpPr txBox="1"/>
          <p:nvPr/>
        </p:nvSpPr>
        <p:spPr>
          <a:xfrm>
            <a:off x="10783344" y="1880419"/>
            <a:ext cx="8171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dirty="0"/>
              <a:t>Existing</a:t>
            </a:r>
          </a:p>
        </p:txBody>
      </p:sp>
      <p:sp>
        <p:nvSpPr>
          <p:cNvPr id="282" name="TextBox 281">
            <a:extLst>
              <a:ext uri="{FF2B5EF4-FFF2-40B4-BE49-F238E27FC236}">
                <a16:creationId xmlns:a16="http://schemas.microsoft.com/office/drawing/2014/main" id="{F9F141A0-60D4-4DEA-83CA-7F146E5400A7}"/>
              </a:ext>
            </a:extLst>
          </p:cNvPr>
          <p:cNvSpPr txBox="1"/>
          <p:nvPr/>
        </p:nvSpPr>
        <p:spPr>
          <a:xfrm>
            <a:off x="10666964" y="4141245"/>
            <a:ext cx="13628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dirty="0"/>
              <a:t>Disaggregated RAN Control</a:t>
            </a:r>
          </a:p>
          <a:p>
            <a:pPr algn="ctr"/>
            <a:endParaRPr lang="en-IN" sz="1600" dirty="0"/>
          </a:p>
          <a:p>
            <a:pPr algn="ctr"/>
            <a:r>
              <a:rPr lang="en-IN" sz="1400" dirty="0" err="1"/>
              <a:t>gNB</a:t>
            </a:r>
            <a:r>
              <a:rPr lang="en-IN" sz="1400" dirty="0"/>
              <a:t> CU UE RRC can be taken out of </a:t>
            </a:r>
            <a:r>
              <a:rPr lang="en-IN" sz="1400" dirty="0" err="1"/>
              <a:t>gNB</a:t>
            </a:r>
            <a:r>
              <a:rPr lang="en-IN" sz="1400" dirty="0"/>
              <a:t>-CU-CP and placed in the data plane also</a:t>
            </a:r>
          </a:p>
        </p:txBody>
      </p:sp>
    </p:spTree>
    <p:extLst>
      <p:ext uri="{BB962C8B-B14F-4D97-AF65-F5344CB8AC3E}">
        <p14:creationId xmlns:p14="http://schemas.microsoft.com/office/powerpoint/2010/main" val="132602103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71">
            <a:extLst>
              <a:ext uri="{FF2B5EF4-FFF2-40B4-BE49-F238E27FC236}">
                <a16:creationId xmlns:a16="http://schemas.microsoft.com/office/drawing/2014/main" id="{A13646AB-8A1B-4977-AA72-C733D13FB777}"/>
              </a:ext>
            </a:extLst>
          </p:cNvPr>
          <p:cNvSpPr txBox="1"/>
          <p:nvPr/>
        </p:nvSpPr>
        <p:spPr>
          <a:xfrm>
            <a:off x="582729" y="153999"/>
            <a:ext cx="6231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A1447"/>
                </a:solidFill>
              </a:rPr>
              <a:t>Disaggregation in RAN Control Plane</a:t>
            </a:r>
            <a:endParaRPr lang="en-IN" sz="3200" dirty="0">
              <a:solidFill>
                <a:srgbClr val="FA1447"/>
              </a:solidFill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B0EBD89B-2F42-4290-8B12-458F0E26C472}"/>
              </a:ext>
            </a:extLst>
          </p:cNvPr>
          <p:cNvSpPr/>
          <p:nvPr/>
        </p:nvSpPr>
        <p:spPr>
          <a:xfrm>
            <a:off x="1743461" y="2465887"/>
            <a:ext cx="3583075" cy="289970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DEEBCF3D-25C5-40C2-8A82-D0A119D10BB9}"/>
              </a:ext>
            </a:extLst>
          </p:cNvPr>
          <p:cNvSpPr/>
          <p:nvPr/>
        </p:nvSpPr>
        <p:spPr>
          <a:xfrm>
            <a:off x="2430510" y="2580697"/>
            <a:ext cx="2169278" cy="994279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400" dirty="0" err="1">
                <a:solidFill>
                  <a:schemeClr val="tx1"/>
                </a:solidFill>
              </a:rPr>
              <a:t>gNB</a:t>
            </a:r>
            <a:r>
              <a:rPr lang="en-IN" sz="1400" dirty="0">
                <a:solidFill>
                  <a:schemeClr val="tx1"/>
                </a:solidFill>
              </a:rPr>
              <a:t>-CU  Control Plane</a:t>
            </a:r>
          </a:p>
          <a:p>
            <a:pPr algn="ctr"/>
            <a:endParaRPr lang="en-IN" sz="1000" dirty="0">
              <a:solidFill>
                <a:schemeClr val="tx1"/>
              </a:solidFill>
            </a:endParaRPr>
          </a:p>
          <a:p>
            <a:pPr algn="ctr"/>
            <a:endParaRPr lang="en-IN" sz="1400" dirty="0">
              <a:solidFill>
                <a:schemeClr val="tx1"/>
              </a:solidFill>
            </a:endParaRPr>
          </a:p>
          <a:p>
            <a:pPr algn="ctr"/>
            <a:endParaRPr lang="en-IN" sz="1400" dirty="0">
              <a:solidFill>
                <a:schemeClr val="tx1"/>
              </a:solidFill>
            </a:endParaRPr>
          </a:p>
          <a:p>
            <a:pPr algn="ctr"/>
            <a:endParaRPr lang="en-IN" sz="1400" dirty="0">
              <a:solidFill>
                <a:schemeClr val="tx1"/>
              </a:solidFill>
            </a:endParaRP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2BED1C6D-1ACD-40A6-A555-21CA31AD45CF}"/>
              </a:ext>
            </a:extLst>
          </p:cNvPr>
          <p:cNvSpPr/>
          <p:nvPr/>
        </p:nvSpPr>
        <p:spPr>
          <a:xfrm>
            <a:off x="3025420" y="2969420"/>
            <a:ext cx="1081463" cy="48263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400" b="1" dirty="0" err="1">
                <a:solidFill>
                  <a:schemeClr val="tx1"/>
                </a:solidFill>
              </a:rPr>
              <a:t>gNB</a:t>
            </a:r>
            <a:r>
              <a:rPr lang="en-IN" sz="1400" b="1" dirty="0">
                <a:solidFill>
                  <a:schemeClr val="tx1"/>
                </a:solidFill>
              </a:rPr>
              <a:t> CU BSC</a:t>
            </a:r>
          </a:p>
        </p:txBody>
      </p:sp>
      <p:sp>
        <p:nvSpPr>
          <p:cNvPr id="86" name="Rectangle: Rounded Corners 85">
            <a:extLst>
              <a:ext uri="{FF2B5EF4-FFF2-40B4-BE49-F238E27FC236}">
                <a16:creationId xmlns:a16="http://schemas.microsoft.com/office/drawing/2014/main" id="{330D2D2C-DA7B-4394-8C59-CAB86BB12172}"/>
              </a:ext>
            </a:extLst>
          </p:cNvPr>
          <p:cNvSpPr/>
          <p:nvPr/>
        </p:nvSpPr>
        <p:spPr>
          <a:xfrm>
            <a:off x="1985023" y="4868403"/>
            <a:ext cx="836575" cy="372988"/>
          </a:xfrm>
          <a:prstGeom prst="roundRect">
            <a:avLst/>
          </a:prstGeom>
          <a:solidFill>
            <a:srgbClr val="DEBD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 sz="1400" dirty="0">
              <a:solidFill>
                <a:schemeClr val="tx1"/>
              </a:solidFill>
            </a:endParaRPr>
          </a:p>
        </p:txBody>
      </p: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E8034EA6-998A-45E4-8C0C-C78765F63C63}"/>
              </a:ext>
            </a:extLst>
          </p:cNvPr>
          <p:cNvSpPr/>
          <p:nvPr/>
        </p:nvSpPr>
        <p:spPr>
          <a:xfrm>
            <a:off x="3121859" y="4525720"/>
            <a:ext cx="836575" cy="407894"/>
          </a:xfrm>
          <a:prstGeom prst="roundRect">
            <a:avLst/>
          </a:prstGeom>
          <a:solidFill>
            <a:srgbClr val="DEBD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 sz="1400" dirty="0">
              <a:solidFill>
                <a:schemeClr val="tx1"/>
              </a:solidFill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CF3F6FE9-E2B6-472F-9BE9-44CAFA67790A}"/>
              </a:ext>
            </a:extLst>
          </p:cNvPr>
          <p:cNvSpPr/>
          <p:nvPr/>
        </p:nvSpPr>
        <p:spPr>
          <a:xfrm>
            <a:off x="4127497" y="4116542"/>
            <a:ext cx="1049195" cy="497119"/>
          </a:xfrm>
          <a:prstGeom prst="roundRect">
            <a:avLst/>
          </a:prstGeom>
          <a:solidFill>
            <a:srgbClr val="DEBD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400" dirty="0" err="1">
                <a:solidFill>
                  <a:schemeClr val="tx1"/>
                </a:solidFill>
              </a:rPr>
              <a:t>gNB</a:t>
            </a:r>
            <a:r>
              <a:rPr lang="en-IN" sz="1400" dirty="0">
                <a:solidFill>
                  <a:schemeClr val="tx1"/>
                </a:solidFill>
              </a:rPr>
              <a:t>-CU </a:t>
            </a:r>
          </a:p>
          <a:p>
            <a:pPr algn="ctr"/>
            <a:r>
              <a:rPr lang="en-IN" sz="1400" dirty="0">
                <a:solidFill>
                  <a:schemeClr val="tx1"/>
                </a:solidFill>
              </a:rPr>
              <a:t>User Plane</a:t>
            </a:r>
          </a:p>
        </p:txBody>
      </p: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BFD0DF47-03F8-48E6-993C-600DCCAA2BFE}"/>
              </a:ext>
            </a:extLst>
          </p:cNvPr>
          <p:cNvCxnSpPr>
            <a:cxnSpLocks/>
            <a:stCxn id="91" idx="0"/>
            <a:endCxn id="85" idx="2"/>
          </p:cNvCxnSpPr>
          <p:nvPr/>
        </p:nvCxnSpPr>
        <p:spPr>
          <a:xfrm flipH="1" flipV="1">
            <a:off x="3566152" y="3452050"/>
            <a:ext cx="1085943" cy="664492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E9358860-4EC5-4EF0-944E-9F9515AC7250}"/>
              </a:ext>
            </a:extLst>
          </p:cNvPr>
          <p:cNvCxnSpPr>
            <a:cxnSpLocks/>
            <a:stCxn id="85" idx="2"/>
            <a:endCxn id="86" idx="0"/>
          </p:cNvCxnSpPr>
          <p:nvPr/>
        </p:nvCxnSpPr>
        <p:spPr>
          <a:xfrm flipH="1">
            <a:off x="2403311" y="3452050"/>
            <a:ext cx="1162841" cy="1416353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1E96E825-C7FA-4C89-B96F-CD6715431C35}"/>
              </a:ext>
            </a:extLst>
          </p:cNvPr>
          <p:cNvCxnSpPr>
            <a:cxnSpLocks/>
            <a:stCxn id="85" idx="2"/>
            <a:endCxn id="88" idx="0"/>
          </p:cNvCxnSpPr>
          <p:nvPr/>
        </p:nvCxnSpPr>
        <p:spPr>
          <a:xfrm flipH="1">
            <a:off x="3540147" y="3452050"/>
            <a:ext cx="26005" cy="107367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31BB3796-7FDE-4700-9C13-74B9844C795C}"/>
              </a:ext>
            </a:extLst>
          </p:cNvPr>
          <p:cNvSpPr txBox="1"/>
          <p:nvPr/>
        </p:nvSpPr>
        <p:spPr>
          <a:xfrm>
            <a:off x="1998782" y="4933614"/>
            <a:ext cx="836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 err="1"/>
              <a:t>gNB</a:t>
            </a:r>
            <a:r>
              <a:rPr lang="en-IN" sz="1400" dirty="0"/>
              <a:t>-DU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1B3714B-319F-414D-A432-123AA6F11A45}"/>
              </a:ext>
            </a:extLst>
          </p:cNvPr>
          <p:cNvSpPr txBox="1"/>
          <p:nvPr/>
        </p:nvSpPr>
        <p:spPr>
          <a:xfrm>
            <a:off x="3108099" y="4592839"/>
            <a:ext cx="837626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 err="1"/>
              <a:t>gNB</a:t>
            </a:r>
            <a:r>
              <a:rPr lang="en-IN" sz="1400" dirty="0"/>
              <a:t>-DU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E9958209-5557-4BC7-B912-B2EA80300547}"/>
              </a:ext>
            </a:extLst>
          </p:cNvPr>
          <p:cNvSpPr txBox="1"/>
          <p:nvPr/>
        </p:nvSpPr>
        <p:spPr>
          <a:xfrm>
            <a:off x="1794564" y="2624046"/>
            <a:ext cx="5478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dirty="0" err="1"/>
              <a:t>gNB</a:t>
            </a:r>
            <a:endParaRPr lang="en-IN" sz="1600" dirty="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D5AC82EC-028C-4BFE-8413-ECE7F3BE6D2A}"/>
              </a:ext>
            </a:extLst>
          </p:cNvPr>
          <p:cNvSpPr txBox="1"/>
          <p:nvPr/>
        </p:nvSpPr>
        <p:spPr>
          <a:xfrm>
            <a:off x="8057322" y="2963815"/>
            <a:ext cx="32202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dirty="0"/>
              <a:t>New Interface </a:t>
            </a:r>
          </a:p>
          <a:p>
            <a:pPr algn="ctr"/>
            <a:r>
              <a:rPr lang="en-IN" sz="1600" dirty="0"/>
              <a:t>(Carries UE specific RRC messages)</a:t>
            </a:r>
          </a:p>
          <a:p>
            <a:pPr algn="ctr"/>
            <a:r>
              <a:rPr lang="en-IN" sz="1600" dirty="0"/>
              <a:t>(can be similar to F1-U or N3)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C60BF3FE-7BE2-4B45-BF73-DA1A7608C602}"/>
              </a:ext>
            </a:extLst>
          </p:cNvPr>
          <p:cNvSpPr txBox="1"/>
          <p:nvPr/>
        </p:nvSpPr>
        <p:spPr>
          <a:xfrm>
            <a:off x="4539735" y="4676473"/>
            <a:ext cx="5693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F1-U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6E7E56E6-5EF8-40A5-A620-C5BB62A34E33}"/>
              </a:ext>
            </a:extLst>
          </p:cNvPr>
          <p:cNvSpPr txBox="1"/>
          <p:nvPr/>
        </p:nvSpPr>
        <p:spPr>
          <a:xfrm>
            <a:off x="3802135" y="3623288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E1</a:t>
            </a:r>
          </a:p>
        </p:txBody>
      </p:sp>
      <p:cxnSp>
        <p:nvCxnSpPr>
          <p:cNvPr id="108" name="Connector: Elbow 107">
            <a:extLst>
              <a:ext uri="{FF2B5EF4-FFF2-40B4-BE49-F238E27FC236}">
                <a16:creationId xmlns:a16="http://schemas.microsoft.com/office/drawing/2014/main" id="{B75C481B-C79C-4CA8-BB91-5AA5C48432E3}"/>
              </a:ext>
            </a:extLst>
          </p:cNvPr>
          <p:cNvCxnSpPr>
            <a:cxnSpLocks/>
            <a:stCxn id="97" idx="3"/>
            <a:endCxn id="91" idx="2"/>
          </p:cNvCxnSpPr>
          <p:nvPr/>
        </p:nvCxnSpPr>
        <p:spPr bwMode="auto">
          <a:xfrm flipV="1">
            <a:off x="3945725" y="4613661"/>
            <a:ext cx="706370" cy="133067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12" name="Connector: Elbow 111">
            <a:extLst>
              <a:ext uri="{FF2B5EF4-FFF2-40B4-BE49-F238E27FC236}">
                <a16:creationId xmlns:a16="http://schemas.microsoft.com/office/drawing/2014/main" id="{30CDED00-F741-4CCB-9FAA-FD72531E628C}"/>
              </a:ext>
            </a:extLst>
          </p:cNvPr>
          <p:cNvCxnSpPr>
            <a:cxnSpLocks/>
            <a:stCxn id="96" idx="3"/>
            <a:endCxn id="91" idx="2"/>
          </p:cNvCxnSpPr>
          <p:nvPr/>
        </p:nvCxnSpPr>
        <p:spPr bwMode="auto">
          <a:xfrm flipV="1">
            <a:off x="2835357" y="4613661"/>
            <a:ext cx="1816738" cy="473842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113" name="Rectangle: Rounded Corners 112">
            <a:extLst>
              <a:ext uri="{FF2B5EF4-FFF2-40B4-BE49-F238E27FC236}">
                <a16:creationId xmlns:a16="http://schemas.microsoft.com/office/drawing/2014/main" id="{8D01E5C3-67D9-4C5A-9AA2-DA0857B1A069}"/>
              </a:ext>
            </a:extLst>
          </p:cNvPr>
          <p:cNvSpPr/>
          <p:nvPr/>
        </p:nvSpPr>
        <p:spPr>
          <a:xfrm>
            <a:off x="5619058" y="2943192"/>
            <a:ext cx="1032653" cy="53657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400" b="1" dirty="0" err="1">
                <a:solidFill>
                  <a:schemeClr val="tx1"/>
                </a:solidFill>
              </a:rPr>
              <a:t>gNB</a:t>
            </a:r>
            <a:r>
              <a:rPr lang="en-IN" sz="1400" b="1" dirty="0">
                <a:solidFill>
                  <a:schemeClr val="tx1"/>
                </a:solidFill>
              </a:rPr>
              <a:t> CU UE RRC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2F7C0083-4F20-421B-A509-60DB62C44C4D}"/>
              </a:ext>
            </a:extLst>
          </p:cNvPr>
          <p:cNvSpPr txBox="1"/>
          <p:nvPr/>
        </p:nvSpPr>
        <p:spPr>
          <a:xfrm>
            <a:off x="1731502" y="3650599"/>
            <a:ext cx="13807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F1-C’</a:t>
            </a:r>
          </a:p>
          <a:p>
            <a:pPr algn="ctr"/>
            <a:r>
              <a:rPr lang="en-IN" sz="1200" dirty="0"/>
              <a:t>(Modified F1-C)</a:t>
            </a:r>
          </a:p>
        </p:txBody>
      </p: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5E52C793-7B9E-42F5-94EA-12CD536DD4FA}"/>
              </a:ext>
            </a:extLst>
          </p:cNvPr>
          <p:cNvCxnSpPr>
            <a:cxnSpLocks/>
            <a:stCxn id="85" idx="3"/>
            <a:endCxn id="113" idx="1"/>
          </p:cNvCxnSpPr>
          <p:nvPr/>
        </p:nvCxnSpPr>
        <p:spPr bwMode="auto">
          <a:xfrm>
            <a:off x="4106883" y="3210735"/>
            <a:ext cx="1512175" cy="74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F776BE1E-E844-405F-AD9F-B07851CC376D}"/>
              </a:ext>
            </a:extLst>
          </p:cNvPr>
          <p:cNvCxnSpPr>
            <a:cxnSpLocks/>
            <a:stCxn id="117" idx="2"/>
          </p:cNvCxnSpPr>
          <p:nvPr/>
        </p:nvCxnSpPr>
        <p:spPr bwMode="auto">
          <a:xfrm flipH="1">
            <a:off x="5039669" y="2177856"/>
            <a:ext cx="54501" cy="103287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7" name="TextBox 116">
            <a:extLst>
              <a:ext uri="{FF2B5EF4-FFF2-40B4-BE49-F238E27FC236}">
                <a16:creationId xmlns:a16="http://schemas.microsoft.com/office/drawing/2014/main" id="{F6F267DB-7CA9-43E8-80D9-9AF8F381311D}"/>
              </a:ext>
            </a:extLst>
          </p:cNvPr>
          <p:cNvSpPr txBox="1"/>
          <p:nvPr/>
        </p:nvSpPr>
        <p:spPr>
          <a:xfrm>
            <a:off x="3943951" y="1870079"/>
            <a:ext cx="2300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i="1" dirty="0">
                <a:solidFill>
                  <a:srgbClr val="FF0000"/>
                </a:solidFill>
              </a:rPr>
              <a:t>New (Standardized) Interface</a:t>
            </a:r>
          </a:p>
        </p:txBody>
      </p:sp>
      <p:cxnSp>
        <p:nvCxnSpPr>
          <p:cNvPr id="118" name="Connector: Elbow 117">
            <a:extLst>
              <a:ext uri="{FF2B5EF4-FFF2-40B4-BE49-F238E27FC236}">
                <a16:creationId xmlns:a16="http://schemas.microsoft.com/office/drawing/2014/main" id="{56666317-0CBC-42BA-B0E5-FD651378A02C}"/>
              </a:ext>
            </a:extLst>
          </p:cNvPr>
          <p:cNvCxnSpPr>
            <a:cxnSpLocks/>
            <a:stCxn id="91" idx="3"/>
            <a:endCxn id="113" idx="2"/>
          </p:cNvCxnSpPr>
          <p:nvPr/>
        </p:nvCxnSpPr>
        <p:spPr bwMode="auto">
          <a:xfrm flipV="1">
            <a:off x="5176692" y="3479763"/>
            <a:ext cx="958693" cy="885339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triangle" w="med" len="med"/>
            <a:tailEnd type="triangle"/>
          </a:ln>
          <a:effectLst/>
        </p:spPr>
      </p:cxnSp>
      <p:cxnSp>
        <p:nvCxnSpPr>
          <p:cNvPr id="119" name="Connector: Elbow 118">
            <a:extLst>
              <a:ext uri="{FF2B5EF4-FFF2-40B4-BE49-F238E27FC236}">
                <a16:creationId xmlns:a16="http://schemas.microsoft.com/office/drawing/2014/main" id="{930646BA-F533-48A5-8BA6-D432BEDAC6F6}"/>
              </a:ext>
            </a:extLst>
          </p:cNvPr>
          <p:cNvCxnSpPr>
            <a:cxnSpLocks/>
            <a:stCxn id="86" idx="2"/>
            <a:endCxn id="113" idx="3"/>
          </p:cNvCxnSpPr>
          <p:nvPr/>
        </p:nvCxnSpPr>
        <p:spPr bwMode="auto">
          <a:xfrm rot="5400000" flipH="1" flipV="1">
            <a:off x="3512554" y="2102235"/>
            <a:ext cx="2029913" cy="4248400"/>
          </a:xfrm>
          <a:prstGeom prst="bentConnector4">
            <a:avLst>
              <a:gd name="adj1" fmla="val -11262"/>
              <a:gd name="adj2" fmla="val 105381"/>
            </a:avLst>
          </a:prstGeom>
          <a:solidFill>
            <a:schemeClr val="accent1"/>
          </a:solidFill>
          <a:ln w="2222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triangle" w="med" len="med"/>
            <a:tailEnd type="triangle"/>
          </a:ln>
          <a:effectLst/>
        </p:spPr>
      </p:cxn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D0837B04-922D-4068-A289-7E295B648C4C}"/>
              </a:ext>
            </a:extLst>
          </p:cNvPr>
          <p:cNvCxnSpPr>
            <a:cxnSpLocks/>
            <a:stCxn id="105" idx="1"/>
          </p:cNvCxnSpPr>
          <p:nvPr/>
        </p:nvCxnSpPr>
        <p:spPr bwMode="auto">
          <a:xfrm flipH="1">
            <a:off x="6887694" y="3379314"/>
            <a:ext cx="1169628" cy="11464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EB1F8AEA-FC95-4044-87C6-7C84E61F442F}"/>
              </a:ext>
            </a:extLst>
          </p:cNvPr>
          <p:cNvCxnSpPr>
            <a:cxnSpLocks/>
            <a:stCxn id="105" idx="1"/>
          </p:cNvCxnSpPr>
          <p:nvPr/>
        </p:nvCxnSpPr>
        <p:spPr bwMode="auto">
          <a:xfrm flipH="1">
            <a:off x="6070694" y="3379314"/>
            <a:ext cx="1986628" cy="40378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2" name="TextBox 121">
            <a:extLst>
              <a:ext uri="{FF2B5EF4-FFF2-40B4-BE49-F238E27FC236}">
                <a16:creationId xmlns:a16="http://schemas.microsoft.com/office/drawing/2014/main" id="{40069218-E19B-46DF-AC70-1384BC23BC02}"/>
              </a:ext>
            </a:extLst>
          </p:cNvPr>
          <p:cNvSpPr txBox="1"/>
          <p:nvPr/>
        </p:nvSpPr>
        <p:spPr>
          <a:xfrm>
            <a:off x="6608762" y="4830533"/>
            <a:ext cx="2156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dirty="0"/>
              <a:t>RRC Carrier Path - Option 2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7E2767F7-FF5F-4A7F-BBA4-BE7191815C70}"/>
              </a:ext>
            </a:extLst>
          </p:cNvPr>
          <p:cNvSpPr txBox="1"/>
          <p:nvPr/>
        </p:nvSpPr>
        <p:spPr>
          <a:xfrm>
            <a:off x="6104873" y="3800795"/>
            <a:ext cx="2156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dirty="0"/>
              <a:t>RRC Carrier Path - Option 1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E632D2D-263A-47A8-836A-77390921E1D3}"/>
              </a:ext>
            </a:extLst>
          </p:cNvPr>
          <p:cNvSpPr txBox="1"/>
          <p:nvPr/>
        </p:nvSpPr>
        <p:spPr>
          <a:xfrm>
            <a:off x="2464369" y="5464867"/>
            <a:ext cx="5693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F1-U’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28E9123-D8C0-450F-BD4C-1EFF9FD206FE}"/>
              </a:ext>
            </a:extLst>
          </p:cNvPr>
          <p:cNvSpPr txBox="1"/>
          <p:nvPr/>
        </p:nvSpPr>
        <p:spPr>
          <a:xfrm>
            <a:off x="5241904" y="4370558"/>
            <a:ext cx="5693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N3’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18A9FF5-EDB3-4DFA-8B0F-7937DFBFDBA3}"/>
              </a:ext>
            </a:extLst>
          </p:cNvPr>
          <p:cNvSpPr txBox="1"/>
          <p:nvPr/>
        </p:nvSpPr>
        <p:spPr>
          <a:xfrm>
            <a:off x="588938" y="1104743"/>
            <a:ext cx="41317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Flexible Placement of Functions</a:t>
            </a: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237673502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71">
            <a:extLst>
              <a:ext uri="{FF2B5EF4-FFF2-40B4-BE49-F238E27FC236}">
                <a16:creationId xmlns:a16="http://schemas.microsoft.com/office/drawing/2014/main" id="{A13646AB-8A1B-4977-AA72-C733D13FB777}"/>
              </a:ext>
            </a:extLst>
          </p:cNvPr>
          <p:cNvSpPr txBox="1"/>
          <p:nvPr/>
        </p:nvSpPr>
        <p:spPr>
          <a:xfrm>
            <a:off x="614378" y="168362"/>
            <a:ext cx="55072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A1447"/>
                </a:solidFill>
              </a:rPr>
              <a:t>Disaggregation in Control Plane </a:t>
            </a:r>
            <a:endParaRPr lang="en-IN" sz="3200" dirty="0">
              <a:solidFill>
                <a:srgbClr val="FA1447"/>
              </a:solidFill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B0EBD89B-2F42-4290-8B12-458F0E26C472}"/>
              </a:ext>
            </a:extLst>
          </p:cNvPr>
          <p:cNvSpPr/>
          <p:nvPr/>
        </p:nvSpPr>
        <p:spPr>
          <a:xfrm>
            <a:off x="1743461" y="2465887"/>
            <a:ext cx="3583075" cy="289970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DEEBCF3D-25C5-40C2-8A82-D0A119D10BB9}"/>
              </a:ext>
            </a:extLst>
          </p:cNvPr>
          <p:cNvSpPr/>
          <p:nvPr/>
        </p:nvSpPr>
        <p:spPr>
          <a:xfrm>
            <a:off x="2430510" y="2580697"/>
            <a:ext cx="2169278" cy="994279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400" dirty="0" err="1">
                <a:solidFill>
                  <a:schemeClr val="tx1"/>
                </a:solidFill>
              </a:rPr>
              <a:t>gNB</a:t>
            </a:r>
            <a:r>
              <a:rPr lang="en-IN" sz="1400" dirty="0">
                <a:solidFill>
                  <a:schemeClr val="tx1"/>
                </a:solidFill>
              </a:rPr>
              <a:t>-CU  Control Plane</a:t>
            </a:r>
          </a:p>
          <a:p>
            <a:pPr algn="ctr"/>
            <a:endParaRPr lang="en-IN" sz="1000" dirty="0">
              <a:solidFill>
                <a:schemeClr val="tx1"/>
              </a:solidFill>
            </a:endParaRPr>
          </a:p>
          <a:p>
            <a:pPr algn="ctr"/>
            <a:endParaRPr lang="en-IN" sz="1400" dirty="0">
              <a:solidFill>
                <a:schemeClr val="tx1"/>
              </a:solidFill>
            </a:endParaRPr>
          </a:p>
          <a:p>
            <a:pPr algn="ctr"/>
            <a:endParaRPr lang="en-IN" sz="1400" dirty="0">
              <a:solidFill>
                <a:schemeClr val="tx1"/>
              </a:solidFill>
            </a:endParaRPr>
          </a:p>
          <a:p>
            <a:pPr algn="ctr"/>
            <a:endParaRPr lang="en-IN" sz="1400" dirty="0">
              <a:solidFill>
                <a:schemeClr val="tx1"/>
              </a:solidFill>
            </a:endParaRP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2BED1C6D-1ACD-40A6-A555-21CA31AD45CF}"/>
              </a:ext>
            </a:extLst>
          </p:cNvPr>
          <p:cNvSpPr/>
          <p:nvPr/>
        </p:nvSpPr>
        <p:spPr>
          <a:xfrm>
            <a:off x="3025420" y="2969420"/>
            <a:ext cx="1081463" cy="48263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400" b="1" dirty="0" err="1">
                <a:solidFill>
                  <a:schemeClr val="tx1"/>
                </a:solidFill>
              </a:rPr>
              <a:t>gNB</a:t>
            </a:r>
            <a:r>
              <a:rPr lang="en-IN" sz="1400" b="1" dirty="0">
                <a:solidFill>
                  <a:schemeClr val="tx1"/>
                </a:solidFill>
              </a:rPr>
              <a:t> CU BSC</a:t>
            </a:r>
          </a:p>
        </p:txBody>
      </p:sp>
      <p:sp>
        <p:nvSpPr>
          <p:cNvPr id="86" name="Rectangle: Rounded Corners 85">
            <a:extLst>
              <a:ext uri="{FF2B5EF4-FFF2-40B4-BE49-F238E27FC236}">
                <a16:creationId xmlns:a16="http://schemas.microsoft.com/office/drawing/2014/main" id="{330D2D2C-DA7B-4394-8C59-CAB86BB12172}"/>
              </a:ext>
            </a:extLst>
          </p:cNvPr>
          <p:cNvSpPr/>
          <p:nvPr/>
        </p:nvSpPr>
        <p:spPr>
          <a:xfrm>
            <a:off x="1985023" y="4868403"/>
            <a:ext cx="836575" cy="372988"/>
          </a:xfrm>
          <a:prstGeom prst="roundRect">
            <a:avLst/>
          </a:prstGeom>
          <a:solidFill>
            <a:srgbClr val="DEBD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 sz="1400" dirty="0">
              <a:solidFill>
                <a:schemeClr val="tx1"/>
              </a:solidFill>
            </a:endParaRPr>
          </a:p>
        </p:txBody>
      </p: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E8034EA6-998A-45E4-8C0C-C78765F63C63}"/>
              </a:ext>
            </a:extLst>
          </p:cNvPr>
          <p:cNvSpPr/>
          <p:nvPr/>
        </p:nvSpPr>
        <p:spPr>
          <a:xfrm>
            <a:off x="3121859" y="4525720"/>
            <a:ext cx="836575" cy="407894"/>
          </a:xfrm>
          <a:prstGeom prst="roundRect">
            <a:avLst/>
          </a:prstGeom>
          <a:solidFill>
            <a:srgbClr val="DEBD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 sz="1400" dirty="0">
              <a:solidFill>
                <a:schemeClr val="tx1"/>
              </a:solidFill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CF3F6FE9-E2B6-472F-9BE9-44CAFA67790A}"/>
              </a:ext>
            </a:extLst>
          </p:cNvPr>
          <p:cNvSpPr/>
          <p:nvPr/>
        </p:nvSpPr>
        <p:spPr>
          <a:xfrm>
            <a:off x="4127497" y="4116542"/>
            <a:ext cx="1049195" cy="497119"/>
          </a:xfrm>
          <a:prstGeom prst="roundRect">
            <a:avLst/>
          </a:prstGeom>
          <a:solidFill>
            <a:srgbClr val="DEBD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400" dirty="0" err="1">
                <a:solidFill>
                  <a:schemeClr val="tx1"/>
                </a:solidFill>
              </a:rPr>
              <a:t>gNB</a:t>
            </a:r>
            <a:r>
              <a:rPr lang="en-IN" sz="1400" dirty="0">
                <a:solidFill>
                  <a:schemeClr val="tx1"/>
                </a:solidFill>
              </a:rPr>
              <a:t>-CU </a:t>
            </a:r>
          </a:p>
          <a:p>
            <a:pPr algn="ctr"/>
            <a:r>
              <a:rPr lang="en-IN" sz="1400" dirty="0">
                <a:solidFill>
                  <a:schemeClr val="tx1"/>
                </a:solidFill>
              </a:rPr>
              <a:t>User Plane</a:t>
            </a:r>
          </a:p>
        </p:txBody>
      </p: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BFD0DF47-03F8-48E6-993C-600DCCAA2BFE}"/>
              </a:ext>
            </a:extLst>
          </p:cNvPr>
          <p:cNvCxnSpPr>
            <a:cxnSpLocks/>
            <a:stCxn id="91" idx="0"/>
            <a:endCxn id="85" idx="2"/>
          </p:cNvCxnSpPr>
          <p:nvPr/>
        </p:nvCxnSpPr>
        <p:spPr>
          <a:xfrm flipH="1" flipV="1">
            <a:off x="3566152" y="3452050"/>
            <a:ext cx="1085943" cy="664492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E9358860-4EC5-4EF0-944E-9F9515AC7250}"/>
              </a:ext>
            </a:extLst>
          </p:cNvPr>
          <p:cNvCxnSpPr>
            <a:cxnSpLocks/>
            <a:stCxn id="85" idx="2"/>
            <a:endCxn id="86" idx="0"/>
          </p:cNvCxnSpPr>
          <p:nvPr/>
        </p:nvCxnSpPr>
        <p:spPr>
          <a:xfrm flipH="1">
            <a:off x="2403311" y="3452050"/>
            <a:ext cx="1162841" cy="1416353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1E96E825-C7FA-4C89-B96F-CD6715431C35}"/>
              </a:ext>
            </a:extLst>
          </p:cNvPr>
          <p:cNvCxnSpPr>
            <a:cxnSpLocks/>
            <a:stCxn id="85" idx="2"/>
            <a:endCxn id="88" idx="0"/>
          </p:cNvCxnSpPr>
          <p:nvPr/>
        </p:nvCxnSpPr>
        <p:spPr>
          <a:xfrm flipH="1">
            <a:off x="3540147" y="3452050"/>
            <a:ext cx="26005" cy="107367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31BB3796-7FDE-4700-9C13-74B9844C795C}"/>
              </a:ext>
            </a:extLst>
          </p:cNvPr>
          <p:cNvSpPr txBox="1"/>
          <p:nvPr/>
        </p:nvSpPr>
        <p:spPr>
          <a:xfrm>
            <a:off x="1998782" y="4933614"/>
            <a:ext cx="836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 err="1"/>
              <a:t>gNB</a:t>
            </a:r>
            <a:r>
              <a:rPr lang="en-IN" sz="1400" dirty="0"/>
              <a:t>-DU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1B3714B-319F-414D-A432-123AA6F11A45}"/>
              </a:ext>
            </a:extLst>
          </p:cNvPr>
          <p:cNvSpPr txBox="1"/>
          <p:nvPr/>
        </p:nvSpPr>
        <p:spPr>
          <a:xfrm>
            <a:off x="3108099" y="4592839"/>
            <a:ext cx="837626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 err="1"/>
              <a:t>gNB</a:t>
            </a:r>
            <a:r>
              <a:rPr lang="en-IN" sz="1400" dirty="0"/>
              <a:t>-DU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E9958209-5557-4BC7-B912-B2EA80300547}"/>
              </a:ext>
            </a:extLst>
          </p:cNvPr>
          <p:cNvSpPr txBox="1"/>
          <p:nvPr/>
        </p:nvSpPr>
        <p:spPr>
          <a:xfrm>
            <a:off x="1794564" y="2624046"/>
            <a:ext cx="5478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dirty="0" err="1"/>
              <a:t>gNB</a:t>
            </a:r>
            <a:endParaRPr lang="en-IN" sz="1600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C60BF3FE-7BE2-4B45-BF73-DA1A7608C602}"/>
              </a:ext>
            </a:extLst>
          </p:cNvPr>
          <p:cNvSpPr txBox="1"/>
          <p:nvPr/>
        </p:nvSpPr>
        <p:spPr>
          <a:xfrm>
            <a:off x="4568678" y="4676473"/>
            <a:ext cx="569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200" dirty="0"/>
              <a:t>F1-U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6E7E56E6-5EF8-40A5-A620-C5BB62A34E33}"/>
              </a:ext>
            </a:extLst>
          </p:cNvPr>
          <p:cNvSpPr txBox="1"/>
          <p:nvPr/>
        </p:nvSpPr>
        <p:spPr>
          <a:xfrm>
            <a:off x="3802135" y="3623288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E1</a:t>
            </a:r>
          </a:p>
        </p:txBody>
      </p:sp>
      <p:cxnSp>
        <p:nvCxnSpPr>
          <p:cNvPr id="108" name="Connector: Elbow 107">
            <a:extLst>
              <a:ext uri="{FF2B5EF4-FFF2-40B4-BE49-F238E27FC236}">
                <a16:creationId xmlns:a16="http://schemas.microsoft.com/office/drawing/2014/main" id="{B75C481B-C79C-4CA8-BB91-5AA5C48432E3}"/>
              </a:ext>
            </a:extLst>
          </p:cNvPr>
          <p:cNvCxnSpPr>
            <a:cxnSpLocks/>
            <a:stCxn id="97" idx="3"/>
            <a:endCxn id="91" idx="2"/>
          </p:cNvCxnSpPr>
          <p:nvPr/>
        </p:nvCxnSpPr>
        <p:spPr bwMode="auto">
          <a:xfrm flipV="1">
            <a:off x="3945725" y="4613661"/>
            <a:ext cx="706370" cy="133067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12" name="Connector: Elbow 111">
            <a:extLst>
              <a:ext uri="{FF2B5EF4-FFF2-40B4-BE49-F238E27FC236}">
                <a16:creationId xmlns:a16="http://schemas.microsoft.com/office/drawing/2014/main" id="{30CDED00-F741-4CCB-9FAA-FD72531E628C}"/>
              </a:ext>
            </a:extLst>
          </p:cNvPr>
          <p:cNvCxnSpPr>
            <a:cxnSpLocks/>
            <a:stCxn id="96" idx="3"/>
            <a:endCxn id="91" idx="2"/>
          </p:cNvCxnSpPr>
          <p:nvPr/>
        </p:nvCxnSpPr>
        <p:spPr bwMode="auto">
          <a:xfrm flipV="1">
            <a:off x="2835357" y="4613661"/>
            <a:ext cx="1816738" cy="473842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113" name="Rectangle: Rounded Corners 112">
            <a:extLst>
              <a:ext uri="{FF2B5EF4-FFF2-40B4-BE49-F238E27FC236}">
                <a16:creationId xmlns:a16="http://schemas.microsoft.com/office/drawing/2014/main" id="{8D01E5C3-67D9-4C5A-9AA2-DA0857B1A069}"/>
              </a:ext>
            </a:extLst>
          </p:cNvPr>
          <p:cNvSpPr/>
          <p:nvPr/>
        </p:nvSpPr>
        <p:spPr>
          <a:xfrm>
            <a:off x="5619058" y="2943192"/>
            <a:ext cx="1784032" cy="53657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400" b="1" dirty="0" err="1">
                <a:solidFill>
                  <a:schemeClr val="tx1"/>
                </a:solidFill>
              </a:rPr>
              <a:t>gNB</a:t>
            </a:r>
            <a:r>
              <a:rPr lang="en-IN" sz="1400" b="1" dirty="0">
                <a:solidFill>
                  <a:schemeClr val="tx1"/>
                </a:solidFill>
              </a:rPr>
              <a:t> CU UE RRC </a:t>
            </a:r>
          </a:p>
          <a:p>
            <a:pPr algn="ctr"/>
            <a:r>
              <a:rPr lang="en-IN" sz="1400" b="1" dirty="0">
                <a:solidFill>
                  <a:schemeClr val="tx1"/>
                </a:solidFill>
              </a:rPr>
              <a:t>(</a:t>
            </a:r>
            <a:r>
              <a:rPr lang="en-IN" sz="1400" b="1" dirty="0" err="1">
                <a:solidFill>
                  <a:schemeClr val="tx1"/>
                </a:solidFill>
              </a:rPr>
              <a:t>eMBB</a:t>
            </a:r>
            <a:r>
              <a:rPr lang="en-IN" sz="1400" b="1" dirty="0">
                <a:solidFill>
                  <a:schemeClr val="tx1"/>
                </a:solidFill>
              </a:rPr>
              <a:t> Use Case)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2F7C0083-4F20-421B-A509-60DB62C44C4D}"/>
              </a:ext>
            </a:extLst>
          </p:cNvPr>
          <p:cNvSpPr txBox="1"/>
          <p:nvPr/>
        </p:nvSpPr>
        <p:spPr>
          <a:xfrm>
            <a:off x="1731502" y="3650599"/>
            <a:ext cx="13807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F1-C’</a:t>
            </a:r>
          </a:p>
          <a:p>
            <a:pPr algn="ctr"/>
            <a:r>
              <a:rPr lang="en-IN" sz="1200" dirty="0"/>
              <a:t>(Modified F1-C)</a:t>
            </a:r>
          </a:p>
        </p:txBody>
      </p: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5E52C793-7B9E-42F5-94EA-12CD536DD4FA}"/>
              </a:ext>
            </a:extLst>
          </p:cNvPr>
          <p:cNvCxnSpPr>
            <a:cxnSpLocks/>
            <a:stCxn id="85" idx="3"/>
            <a:endCxn id="113" idx="1"/>
          </p:cNvCxnSpPr>
          <p:nvPr/>
        </p:nvCxnSpPr>
        <p:spPr bwMode="auto">
          <a:xfrm>
            <a:off x="4106883" y="3210735"/>
            <a:ext cx="1512175" cy="74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F776BE1E-E844-405F-AD9F-B07851CC376D}"/>
              </a:ext>
            </a:extLst>
          </p:cNvPr>
          <p:cNvCxnSpPr>
            <a:cxnSpLocks/>
            <a:stCxn id="117" idx="2"/>
          </p:cNvCxnSpPr>
          <p:nvPr/>
        </p:nvCxnSpPr>
        <p:spPr bwMode="auto">
          <a:xfrm flipH="1">
            <a:off x="5039669" y="2177856"/>
            <a:ext cx="54501" cy="103287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7" name="TextBox 116">
            <a:extLst>
              <a:ext uri="{FF2B5EF4-FFF2-40B4-BE49-F238E27FC236}">
                <a16:creationId xmlns:a16="http://schemas.microsoft.com/office/drawing/2014/main" id="{F6F267DB-7CA9-43E8-80D9-9AF8F381311D}"/>
              </a:ext>
            </a:extLst>
          </p:cNvPr>
          <p:cNvSpPr txBox="1"/>
          <p:nvPr/>
        </p:nvSpPr>
        <p:spPr>
          <a:xfrm>
            <a:off x="3943951" y="1870079"/>
            <a:ext cx="2300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i="1" dirty="0">
                <a:solidFill>
                  <a:srgbClr val="FF0000"/>
                </a:solidFill>
              </a:rPr>
              <a:t>New (Standardized) Interface</a:t>
            </a:r>
          </a:p>
        </p:txBody>
      </p:sp>
      <p:cxnSp>
        <p:nvCxnSpPr>
          <p:cNvPr id="118" name="Connector: Elbow 117">
            <a:extLst>
              <a:ext uri="{FF2B5EF4-FFF2-40B4-BE49-F238E27FC236}">
                <a16:creationId xmlns:a16="http://schemas.microsoft.com/office/drawing/2014/main" id="{56666317-0CBC-42BA-B0E5-FD651378A02C}"/>
              </a:ext>
            </a:extLst>
          </p:cNvPr>
          <p:cNvCxnSpPr>
            <a:cxnSpLocks/>
            <a:stCxn id="96" idx="2"/>
            <a:endCxn id="113" idx="2"/>
          </p:cNvCxnSpPr>
          <p:nvPr/>
        </p:nvCxnSpPr>
        <p:spPr bwMode="auto">
          <a:xfrm rot="5400000" flipH="1" flipV="1">
            <a:off x="3583258" y="2313575"/>
            <a:ext cx="1761628" cy="4094004"/>
          </a:xfrm>
          <a:prstGeom prst="bentConnector3">
            <a:avLst>
              <a:gd name="adj1" fmla="val -12977"/>
            </a:avLst>
          </a:prstGeom>
          <a:solidFill>
            <a:schemeClr val="accent1"/>
          </a:solidFill>
          <a:ln w="222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19" name="Connector: Elbow 118">
            <a:extLst>
              <a:ext uri="{FF2B5EF4-FFF2-40B4-BE49-F238E27FC236}">
                <a16:creationId xmlns:a16="http://schemas.microsoft.com/office/drawing/2014/main" id="{930646BA-F533-48A5-8BA6-D432BEDAC6F6}"/>
              </a:ext>
            </a:extLst>
          </p:cNvPr>
          <p:cNvCxnSpPr>
            <a:cxnSpLocks/>
            <a:stCxn id="86" idx="2"/>
            <a:endCxn id="34" idx="2"/>
          </p:cNvCxnSpPr>
          <p:nvPr/>
        </p:nvCxnSpPr>
        <p:spPr bwMode="auto">
          <a:xfrm rot="5400000" flipH="1" flipV="1">
            <a:off x="5281864" y="2258510"/>
            <a:ext cx="104328" cy="5861434"/>
          </a:xfrm>
          <a:prstGeom prst="bentConnector3">
            <a:avLst>
              <a:gd name="adj1" fmla="val -219117"/>
            </a:avLst>
          </a:prstGeom>
          <a:solidFill>
            <a:schemeClr val="accent1"/>
          </a:solidFill>
          <a:ln w="222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F7F38C3-7307-4D21-AA15-62C0A7353FD8}"/>
              </a:ext>
            </a:extLst>
          </p:cNvPr>
          <p:cNvSpPr txBox="1"/>
          <p:nvPr/>
        </p:nvSpPr>
        <p:spPr>
          <a:xfrm>
            <a:off x="588938" y="1104743"/>
            <a:ext cx="56119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Use case specific Deployment of UE Control</a:t>
            </a:r>
            <a:endParaRPr lang="en-IN" sz="2400" dirty="0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DFF449CF-64E1-4BEF-8628-DE1B74F5D584}"/>
              </a:ext>
            </a:extLst>
          </p:cNvPr>
          <p:cNvSpPr/>
          <p:nvPr/>
        </p:nvSpPr>
        <p:spPr>
          <a:xfrm>
            <a:off x="7311747" y="4600492"/>
            <a:ext cx="1905995" cy="53657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400" b="1" dirty="0" err="1">
                <a:solidFill>
                  <a:schemeClr val="tx1"/>
                </a:solidFill>
              </a:rPr>
              <a:t>gNB</a:t>
            </a:r>
            <a:r>
              <a:rPr lang="en-IN" sz="1400" b="1" dirty="0">
                <a:solidFill>
                  <a:schemeClr val="tx1"/>
                </a:solidFill>
              </a:rPr>
              <a:t> CU UE RRC</a:t>
            </a:r>
          </a:p>
          <a:p>
            <a:pPr algn="ctr"/>
            <a:r>
              <a:rPr lang="en-IN" sz="1400" b="1" dirty="0">
                <a:solidFill>
                  <a:schemeClr val="tx1"/>
                </a:solidFill>
              </a:rPr>
              <a:t>(URLLC Use Case)</a:t>
            </a:r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6A60A136-4A59-4037-A6B2-834625C9BA4E}"/>
              </a:ext>
            </a:extLst>
          </p:cNvPr>
          <p:cNvCxnSpPr>
            <a:stCxn id="34" idx="0"/>
            <a:endCxn id="85" idx="0"/>
          </p:cNvCxnSpPr>
          <p:nvPr/>
        </p:nvCxnSpPr>
        <p:spPr bwMode="auto">
          <a:xfrm rot="16200000" flipV="1">
            <a:off x="5099913" y="1435659"/>
            <a:ext cx="1631072" cy="4698593"/>
          </a:xfrm>
          <a:prstGeom prst="bentConnector3">
            <a:avLst>
              <a:gd name="adj1" fmla="val 11401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1092041F-ADFC-4F82-B7D6-645AED6D4299}"/>
              </a:ext>
            </a:extLst>
          </p:cNvPr>
          <p:cNvCxnSpPr>
            <a:cxnSpLocks/>
            <a:stCxn id="117" idx="2"/>
          </p:cNvCxnSpPr>
          <p:nvPr/>
        </p:nvCxnSpPr>
        <p:spPr bwMode="auto">
          <a:xfrm>
            <a:off x="5094170" y="2177856"/>
            <a:ext cx="524888" cy="56360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6675059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71">
            <a:extLst>
              <a:ext uri="{FF2B5EF4-FFF2-40B4-BE49-F238E27FC236}">
                <a16:creationId xmlns:a16="http://schemas.microsoft.com/office/drawing/2014/main" id="{A13646AB-8A1B-4977-AA72-C733D13FB777}"/>
              </a:ext>
            </a:extLst>
          </p:cNvPr>
          <p:cNvSpPr txBox="1"/>
          <p:nvPr/>
        </p:nvSpPr>
        <p:spPr>
          <a:xfrm>
            <a:off x="2403851" y="61969"/>
            <a:ext cx="77135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A1447"/>
                </a:solidFill>
              </a:rPr>
              <a:t>Disaggregation in CN Control Plane - Example</a:t>
            </a:r>
            <a:endParaRPr lang="en-IN" sz="3200" dirty="0">
              <a:solidFill>
                <a:srgbClr val="FA1447"/>
              </a:solidFill>
            </a:endParaRPr>
          </a:p>
        </p:txBody>
      </p:sp>
      <p:sp>
        <p:nvSpPr>
          <p:cNvPr id="73" name="Content Placeholder 15">
            <a:extLst>
              <a:ext uri="{FF2B5EF4-FFF2-40B4-BE49-F238E27FC236}">
                <a16:creationId xmlns:a16="http://schemas.microsoft.com/office/drawing/2014/main" id="{788AEC76-2BAE-4B92-BAD0-B289DD8DA23E}"/>
              </a:ext>
            </a:extLst>
          </p:cNvPr>
          <p:cNvSpPr txBox="1">
            <a:spLocks/>
          </p:cNvSpPr>
          <p:nvPr/>
        </p:nvSpPr>
        <p:spPr>
          <a:xfrm>
            <a:off x="162136" y="934724"/>
            <a:ext cx="11847893" cy="5193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defPPr>
              <a:defRPr lang="fi-FI"/>
            </a:defPPr>
            <a:lvl1pPr marL="371684" indent="-371684" fontAlgn="base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034">
                <a:cs typeface="Calibri" panose="020F0502020204030204" pitchFamily="34" charset="0"/>
              </a:defRPr>
            </a:lvl1pPr>
            <a:lvl2pPr marL="805312" lvl="1" indent="-309735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cs typeface="Calibri" panose="020F0502020204030204" pitchFamily="34" charset="0"/>
              </a:defRPr>
            </a:lvl2pPr>
            <a:lvl3pPr marL="1238943" lvl="2" indent="-247788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cs typeface="Calibri" panose="020F0502020204030204" pitchFamily="34" charset="0"/>
              </a:defRPr>
            </a:lvl3pPr>
            <a:lvl4pPr marL="1734520" indent="-247788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/>
            </a:lvl4pPr>
            <a:lvl5pPr marL="2230097" indent="-247788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/>
            </a:lvl5pPr>
            <a:lvl6pPr marL="2725674" indent="-247788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/>
            </a:lvl6pPr>
            <a:lvl7pPr marL="3221252" indent="-247788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/>
            </a:lvl7pPr>
            <a:lvl8pPr marL="3716829" indent="-247788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/>
            </a:lvl8pPr>
            <a:lvl9pPr marL="4212406" indent="-247788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/>
            </a:lvl9pPr>
          </a:lstStyle>
          <a:p>
            <a:r>
              <a:rPr lang="en-US" dirty="0"/>
              <a:t>Can this approach be followed for Core Network?</a:t>
            </a:r>
          </a:p>
          <a:p>
            <a:pPr lvl="1"/>
            <a:r>
              <a:rPr lang="en-IN" dirty="0"/>
              <a:t>Separate UE Control from Network Control in Core?</a:t>
            </a:r>
          </a:p>
          <a:p>
            <a:pPr lvl="2"/>
            <a:r>
              <a:rPr lang="en-IN" dirty="0"/>
              <a:t>In a way it is already done in the existing 5G System - Partially though</a:t>
            </a:r>
          </a:p>
          <a:p>
            <a:pPr lvl="3"/>
            <a:r>
              <a:rPr lang="en-IN" dirty="0"/>
              <a:t>AMF, AUSF ... -  Primarily UE Control</a:t>
            </a:r>
          </a:p>
          <a:p>
            <a:pPr lvl="3"/>
            <a:r>
              <a:rPr lang="en-IN" dirty="0"/>
              <a:t>SMF, PCF  …   - Primarily Network (User Plane) Control</a:t>
            </a:r>
          </a:p>
          <a:p>
            <a:pPr lvl="2"/>
            <a:r>
              <a:rPr lang="en-IN" dirty="0"/>
              <a:t>Can be clearly defined</a:t>
            </a:r>
          </a:p>
          <a:p>
            <a:pPr lvl="1"/>
            <a:r>
              <a:rPr lang="en-IN" dirty="0"/>
              <a:t>UE CN Control (AMF’+AUSF+SMF’…)</a:t>
            </a:r>
          </a:p>
          <a:p>
            <a:pPr lvl="2"/>
            <a:r>
              <a:rPr lang="en-IN" dirty="0"/>
              <a:t>Exchanges Signalling (NAS) Messages with UEs</a:t>
            </a:r>
          </a:p>
          <a:p>
            <a:pPr lvl="2"/>
            <a:r>
              <a:rPr lang="en-IN" dirty="0"/>
              <a:t>Authenticates UE</a:t>
            </a:r>
          </a:p>
          <a:p>
            <a:pPr lvl="2"/>
            <a:r>
              <a:rPr lang="en-IN" dirty="0"/>
              <a:t>Maintains UE’s State (MM/SM states)</a:t>
            </a:r>
          </a:p>
          <a:p>
            <a:pPr lvl="2"/>
            <a:r>
              <a:rPr lang="en-IN" dirty="0"/>
              <a:t>Can be divided into multiple smaller modular Functions</a:t>
            </a:r>
          </a:p>
          <a:p>
            <a:pPr lvl="1"/>
            <a:r>
              <a:rPr lang="en-IN" dirty="0"/>
              <a:t>CN Network Control Plane (SMF’’+AMF’’+ PCF+…)</a:t>
            </a:r>
          </a:p>
          <a:p>
            <a:pPr lvl="2"/>
            <a:r>
              <a:rPr lang="en-IN" dirty="0"/>
              <a:t>Controls User Plane Functions – SMF’’ Controls UPF through PFCP Protocol</a:t>
            </a:r>
          </a:p>
          <a:p>
            <a:pPr lvl="2"/>
            <a:r>
              <a:rPr lang="en-IN" dirty="0"/>
              <a:t>Controls RAN (</a:t>
            </a:r>
            <a:r>
              <a:rPr lang="en-IN" dirty="0" err="1"/>
              <a:t>gNB</a:t>
            </a:r>
            <a:r>
              <a:rPr lang="en-IN" dirty="0"/>
              <a:t>) -  AMF’’+SMF’’ via Modified NGAP’ protocol</a:t>
            </a:r>
          </a:p>
          <a:p>
            <a:pPr lvl="2"/>
            <a:r>
              <a:rPr lang="en-IN" dirty="0"/>
              <a:t>Can be divided into multiple smaller modular Network Functions</a:t>
            </a:r>
          </a:p>
        </p:txBody>
      </p:sp>
    </p:spTree>
    <p:extLst>
      <p:ext uri="{BB962C8B-B14F-4D97-AF65-F5344CB8AC3E}">
        <p14:creationId xmlns:p14="http://schemas.microsoft.com/office/powerpoint/2010/main" val="260438358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Rectangle: Rounded Corners 181">
            <a:extLst>
              <a:ext uri="{FF2B5EF4-FFF2-40B4-BE49-F238E27FC236}">
                <a16:creationId xmlns:a16="http://schemas.microsoft.com/office/drawing/2014/main" id="{C01FF699-D385-4849-9BDC-CB19518291AF}"/>
              </a:ext>
            </a:extLst>
          </p:cNvPr>
          <p:cNvSpPr/>
          <p:nvPr/>
        </p:nvSpPr>
        <p:spPr bwMode="auto">
          <a:xfrm>
            <a:off x="744709" y="1171615"/>
            <a:ext cx="5229175" cy="521543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N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90D38E43-E4C9-4370-B853-6F324100F241}"/>
              </a:ext>
            </a:extLst>
          </p:cNvPr>
          <p:cNvSpPr/>
          <p:nvPr/>
        </p:nvSpPr>
        <p:spPr bwMode="auto">
          <a:xfrm>
            <a:off x="6681015" y="1165124"/>
            <a:ext cx="3617700" cy="521543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13646AB-8A1B-4977-AA72-C733D13FB777}"/>
              </a:ext>
            </a:extLst>
          </p:cNvPr>
          <p:cNvSpPr txBox="1"/>
          <p:nvPr/>
        </p:nvSpPr>
        <p:spPr>
          <a:xfrm>
            <a:off x="863902" y="17993"/>
            <a:ext cx="71070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A1447"/>
                </a:solidFill>
              </a:rPr>
              <a:t>Disaggregation in RAN + CN Control Plane</a:t>
            </a:r>
            <a:endParaRPr lang="en-IN" sz="3200" dirty="0">
              <a:solidFill>
                <a:srgbClr val="FA1447"/>
              </a:solidFill>
            </a:endParaRPr>
          </a:p>
        </p:txBody>
      </p: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B15B2CEC-7668-45C4-824B-5504FFEBA043}"/>
              </a:ext>
            </a:extLst>
          </p:cNvPr>
          <p:cNvGrpSpPr/>
          <p:nvPr/>
        </p:nvGrpSpPr>
        <p:grpSpPr>
          <a:xfrm>
            <a:off x="1187073" y="1815627"/>
            <a:ext cx="10774583" cy="3737612"/>
            <a:chOff x="1054337" y="503018"/>
            <a:chExt cx="10774583" cy="3737612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61D12C66-46A7-4ED2-82F8-C8150B253BC9}"/>
                </a:ext>
              </a:extLst>
            </p:cNvPr>
            <p:cNvSpPr/>
            <p:nvPr/>
          </p:nvSpPr>
          <p:spPr>
            <a:xfrm>
              <a:off x="1063406" y="1004065"/>
              <a:ext cx="3294738" cy="267785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9A46C879-097C-47E7-BD78-CD9A4D026B6D}"/>
                </a:ext>
              </a:extLst>
            </p:cNvPr>
            <p:cNvSpPr/>
            <p:nvPr/>
          </p:nvSpPr>
          <p:spPr>
            <a:xfrm>
              <a:off x="1551582" y="1064152"/>
              <a:ext cx="2169278" cy="827160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IN" sz="1400" dirty="0" err="1">
                  <a:solidFill>
                    <a:schemeClr val="tx1"/>
                  </a:solidFill>
                </a:rPr>
                <a:t>gNB</a:t>
              </a:r>
              <a:r>
                <a:rPr lang="en-IN" sz="1400" dirty="0">
                  <a:solidFill>
                    <a:schemeClr val="tx1"/>
                  </a:solidFill>
                </a:rPr>
                <a:t>-CU-CP</a:t>
              </a:r>
            </a:p>
            <a:p>
              <a:pPr algn="ctr"/>
              <a:endParaRPr lang="en-IN" sz="1400" dirty="0">
                <a:solidFill>
                  <a:schemeClr val="tx1"/>
                </a:solidFill>
              </a:endParaRPr>
            </a:p>
            <a:p>
              <a:pPr algn="ctr"/>
              <a:endParaRPr lang="en-IN" sz="1400" dirty="0">
                <a:solidFill>
                  <a:schemeClr val="tx1"/>
                </a:solidFill>
              </a:endParaRPr>
            </a:p>
            <a:p>
              <a:pPr algn="ctr"/>
              <a:endParaRPr lang="en-IN" sz="1400" dirty="0">
                <a:solidFill>
                  <a:schemeClr val="tx1"/>
                </a:solidFill>
              </a:endParaRPr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FCD0CD43-E77B-451A-8F41-9ADC96C920B1}"/>
                </a:ext>
              </a:extLst>
            </p:cNvPr>
            <p:cNvSpPr/>
            <p:nvPr/>
          </p:nvSpPr>
          <p:spPr>
            <a:xfrm>
              <a:off x="2146492" y="1285756"/>
              <a:ext cx="1081463" cy="48263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IN" sz="1400" b="1" dirty="0" err="1">
                  <a:solidFill>
                    <a:schemeClr val="tx1"/>
                  </a:solidFill>
                </a:rPr>
                <a:t>gNB</a:t>
              </a:r>
              <a:r>
                <a:rPr lang="en-IN" sz="1400" b="1" dirty="0">
                  <a:solidFill>
                    <a:schemeClr val="tx1"/>
                  </a:solidFill>
                </a:rPr>
                <a:t> CU BSC</a:t>
              </a:r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3219A828-C95A-41F0-96A6-6B2F9467571A}"/>
                </a:ext>
              </a:extLst>
            </p:cNvPr>
            <p:cNvSpPr/>
            <p:nvPr/>
          </p:nvSpPr>
          <p:spPr>
            <a:xfrm>
              <a:off x="1198864" y="3140495"/>
              <a:ext cx="836575" cy="372988"/>
            </a:xfrm>
            <a:prstGeom prst="roundRect">
              <a:avLst/>
            </a:prstGeom>
            <a:solidFill>
              <a:srgbClr val="DEBD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 sz="1400" dirty="0">
                <a:solidFill>
                  <a:schemeClr val="tx1"/>
                </a:solidFill>
              </a:endParaRPr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3A3B6446-ECD5-4E32-9486-2E205DDB6F6C}"/>
                </a:ext>
              </a:extLst>
            </p:cNvPr>
            <p:cNvSpPr/>
            <p:nvPr/>
          </p:nvSpPr>
          <p:spPr>
            <a:xfrm>
              <a:off x="2335700" y="2797812"/>
              <a:ext cx="836575" cy="407894"/>
            </a:xfrm>
            <a:prstGeom prst="roundRect">
              <a:avLst/>
            </a:prstGeom>
            <a:solidFill>
              <a:srgbClr val="DEBD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 sz="1400" dirty="0">
                <a:solidFill>
                  <a:schemeClr val="tx1"/>
                </a:solidFill>
              </a:endParaRPr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976E7E43-7BD2-43FD-9F9A-332B93830A97}"/>
                </a:ext>
              </a:extLst>
            </p:cNvPr>
            <p:cNvSpPr/>
            <p:nvPr/>
          </p:nvSpPr>
          <p:spPr>
            <a:xfrm>
              <a:off x="3227955" y="2329642"/>
              <a:ext cx="1030053" cy="497119"/>
            </a:xfrm>
            <a:prstGeom prst="roundRect">
              <a:avLst/>
            </a:prstGeom>
            <a:solidFill>
              <a:srgbClr val="DEBDFF"/>
            </a:solidFill>
            <a:ln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IN" sz="1400" dirty="0" err="1">
                  <a:solidFill>
                    <a:schemeClr val="tx1"/>
                  </a:solidFill>
                </a:rPr>
                <a:t>gNB</a:t>
              </a:r>
              <a:r>
                <a:rPr lang="en-IN" sz="1400" dirty="0">
                  <a:solidFill>
                    <a:schemeClr val="tx1"/>
                  </a:solidFill>
                </a:rPr>
                <a:t>-CU </a:t>
              </a:r>
            </a:p>
            <a:p>
              <a:pPr algn="ctr"/>
              <a:r>
                <a:rPr lang="en-IN" sz="1400" dirty="0">
                  <a:solidFill>
                    <a:schemeClr val="tx1"/>
                  </a:solidFill>
                </a:rPr>
                <a:t>User Plane</a:t>
              </a:r>
            </a:p>
          </p:txBody>
        </p: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A307C282-4B3E-445A-9CD1-EFA902C9912C}"/>
                </a:ext>
              </a:extLst>
            </p:cNvPr>
            <p:cNvCxnSpPr>
              <a:cxnSpLocks/>
              <a:stCxn id="51" idx="0"/>
              <a:endCxn id="48" idx="2"/>
            </p:cNvCxnSpPr>
            <p:nvPr/>
          </p:nvCxnSpPr>
          <p:spPr>
            <a:xfrm flipH="1" flipV="1">
              <a:off x="2687224" y="1768386"/>
              <a:ext cx="1055758" cy="561256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D37F5B35-93AA-43EE-A927-0EEE44C3E33D}"/>
                </a:ext>
              </a:extLst>
            </p:cNvPr>
            <p:cNvCxnSpPr>
              <a:cxnSpLocks/>
              <a:stCxn id="48" idx="2"/>
              <a:endCxn id="49" idx="0"/>
            </p:cNvCxnSpPr>
            <p:nvPr/>
          </p:nvCxnSpPr>
          <p:spPr>
            <a:xfrm flipH="1">
              <a:off x="1617152" y="1768386"/>
              <a:ext cx="1070072" cy="1372109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CCCF25EE-5291-4CEC-993A-AA6F7AFFE208}"/>
                </a:ext>
              </a:extLst>
            </p:cNvPr>
            <p:cNvCxnSpPr>
              <a:cxnSpLocks/>
              <a:stCxn id="48" idx="2"/>
              <a:endCxn id="50" idx="0"/>
            </p:cNvCxnSpPr>
            <p:nvPr/>
          </p:nvCxnSpPr>
          <p:spPr>
            <a:xfrm>
              <a:off x="2687224" y="1768386"/>
              <a:ext cx="66764" cy="1029426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5FA4527-54C9-4DB2-B93F-3E4316BCE5ED}"/>
                </a:ext>
              </a:extLst>
            </p:cNvPr>
            <p:cNvSpPr txBox="1"/>
            <p:nvPr/>
          </p:nvSpPr>
          <p:spPr>
            <a:xfrm>
              <a:off x="1212623" y="3205706"/>
              <a:ext cx="8365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 err="1"/>
                <a:t>gNB</a:t>
              </a:r>
              <a:r>
                <a:rPr lang="en-IN" sz="1400" dirty="0"/>
                <a:t>-DU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384F843-FBD4-4240-8054-F0346B86733E}"/>
                </a:ext>
              </a:extLst>
            </p:cNvPr>
            <p:cNvSpPr txBox="1"/>
            <p:nvPr/>
          </p:nvSpPr>
          <p:spPr>
            <a:xfrm>
              <a:off x="2321940" y="2864931"/>
              <a:ext cx="837626" cy="307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 err="1"/>
                <a:t>gNB</a:t>
              </a:r>
              <a:r>
                <a:rPr lang="en-IN" sz="1400" dirty="0"/>
                <a:t>-DU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F67735B0-6A9F-4470-B1F8-E791DB3A14CE}"/>
                </a:ext>
              </a:extLst>
            </p:cNvPr>
            <p:cNvSpPr txBox="1"/>
            <p:nvPr/>
          </p:nvSpPr>
          <p:spPr>
            <a:xfrm>
              <a:off x="1054337" y="1179078"/>
              <a:ext cx="5478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 err="1"/>
                <a:t>gNB</a:t>
              </a:r>
              <a:endParaRPr lang="en-IN" sz="1600" dirty="0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BFAFEC2A-F1BE-4E44-9C4A-938DF2AEA036}"/>
                </a:ext>
              </a:extLst>
            </p:cNvPr>
            <p:cNvSpPr txBox="1"/>
            <p:nvPr/>
          </p:nvSpPr>
          <p:spPr>
            <a:xfrm>
              <a:off x="3649994" y="2992809"/>
              <a:ext cx="5693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/>
                <a:t>F1-U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B48A0D0C-45AC-4754-A021-776D929063FE}"/>
                </a:ext>
              </a:extLst>
            </p:cNvPr>
            <p:cNvSpPr txBox="1"/>
            <p:nvPr/>
          </p:nvSpPr>
          <p:spPr>
            <a:xfrm>
              <a:off x="3191506" y="1955883"/>
              <a:ext cx="8640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/>
                <a:t>E1</a:t>
              </a:r>
            </a:p>
          </p:txBody>
        </p:sp>
        <p:cxnSp>
          <p:nvCxnSpPr>
            <p:cNvPr id="60" name="Connector: Elbow 59">
              <a:extLst>
                <a:ext uri="{FF2B5EF4-FFF2-40B4-BE49-F238E27FC236}">
                  <a16:creationId xmlns:a16="http://schemas.microsoft.com/office/drawing/2014/main" id="{4DA915EE-1881-499F-8377-A2B247C77C37}"/>
                </a:ext>
              </a:extLst>
            </p:cNvPr>
            <p:cNvCxnSpPr>
              <a:cxnSpLocks/>
              <a:stCxn id="56" idx="3"/>
              <a:endCxn id="51" idx="2"/>
            </p:cNvCxnSpPr>
            <p:nvPr/>
          </p:nvCxnSpPr>
          <p:spPr bwMode="auto">
            <a:xfrm flipV="1">
              <a:off x="3159566" y="2826761"/>
              <a:ext cx="583416" cy="192059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triangle" w="med" len="med"/>
              <a:tailEnd type="triangle"/>
            </a:ln>
            <a:effectLst/>
          </p:spPr>
        </p:cxnSp>
        <p:cxnSp>
          <p:nvCxnSpPr>
            <p:cNvPr id="61" name="Connector: Elbow 60">
              <a:extLst>
                <a:ext uri="{FF2B5EF4-FFF2-40B4-BE49-F238E27FC236}">
                  <a16:creationId xmlns:a16="http://schemas.microsoft.com/office/drawing/2014/main" id="{7BC4EABA-6C57-4EDD-B6BF-95B95095B425}"/>
                </a:ext>
              </a:extLst>
            </p:cNvPr>
            <p:cNvCxnSpPr>
              <a:cxnSpLocks/>
              <a:stCxn id="55" idx="3"/>
              <a:endCxn id="51" idx="2"/>
            </p:cNvCxnSpPr>
            <p:nvPr/>
          </p:nvCxnSpPr>
          <p:spPr bwMode="auto">
            <a:xfrm flipV="1">
              <a:off x="2049198" y="2826761"/>
              <a:ext cx="1693784" cy="532834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triangle" w="med" len="med"/>
              <a:tailEnd type="triangle"/>
            </a:ln>
            <a:effectLst/>
          </p:spPr>
        </p:cxn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3A2A2AFD-FFA3-489F-AC89-D40E3A8BA16F}"/>
                </a:ext>
              </a:extLst>
            </p:cNvPr>
            <p:cNvSpPr/>
            <p:nvPr/>
          </p:nvSpPr>
          <p:spPr>
            <a:xfrm>
              <a:off x="4848016" y="3287400"/>
              <a:ext cx="830710" cy="754507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IN" sz="1400" b="1" dirty="0" err="1">
                  <a:solidFill>
                    <a:schemeClr val="tx1"/>
                  </a:solidFill>
                </a:rPr>
                <a:t>gNB</a:t>
              </a:r>
              <a:r>
                <a:rPr lang="en-IN" sz="1400" b="1" dirty="0">
                  <a:solidFill>
                    <a:schemeClr val="tx1"/>
                  </a:solidFill>
                </a:rPr>
                <a:t> CU UE RRC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FCF20135-7806-4ED9-8FBA-C968FDE9222A}"/>
                </a:ext>
              </a:extLst>
            </p:cNvPr>
            <p:cNvSpPr txBox="1"/>
            <p:nvPr/>
          </p:nvSpPr>
          <p:spPr>
            <a:xfrm>
              <a:off x="1163627" y="1967289"/>
              <a:ext cx="138077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/>
                <a:t>F1-C’</a:t>
              </a:r>
            </a:p>
            <a:p>
              <a:pPr algn="ctr"/>
              <a:r>
                <a:rPr lang="en-IN" sz="1200" dirty="0"/>
                <a:t>(Modified F1-C)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17556EFB-610A-45BB-8BCA-1C6F3DCB6A77}"/>
                </a:ext>
              </a:extLst>
            </p:cNvPr>
            <p:cNvSpPr txBox="1"/>
            <p:nvPr/>
          </p:nvSpPr>
          <p:spPr>
            <a:xfrm>
              <a:off x="4981093" y="1706430"/>
              <a:ext cx="107317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200" i="1" dirty="0">
                  <a:solidFill>
                    <a:srgbClr val="FF0000"/>
                  </a:solidFill>
                </a:rPr>
                <a:t>New Interface</a:t>
              </a:r>
            </a:p>
            <a:p>
              <a:r>
                <a:rPr lang="en-IN" sz="1200" i="1" dirty="0">
                  <a:solidFill>
                    <a:srgbClr val="FF0000"/>
                  </a:solidFill>
                </a:rPr>
                <a:t>(Can be </a:t>
              </a:r>
            </a:p>
            <a:p>
              <a:r>
                <a:rPr lang="en-IN" sz="1200" i="1" dirty="0">
                  <a:solidFill>
                    <a:srgbClr val="FF0000"/>
                  </a:solidFill>
                </a:rPr>
                <a:t>Service based)</a:t>
              </a:r>
            </a:p>
          </p:txBody>
        </p:sp>
        <p:cxnSp>
          <p:nvCxnSpPr>
            <p:cNvPr id="66" name="Connector: Elbow 65">
              <a:extLst>
                <a:ext uri="{FF2B5EF4-FFF2-40B4-BE49-F238E27FC236}">
                  <a16:creationId xmlns:a16="http://schemas.microsoft.com/office/drawing/2014/main" id="{F9B3C3F8-B5DB-44AC-AC1D-32867E79CFA7}"/>
                </a:ext>
              </a:extLst>
            </p:cNvPr>
            <p:cNvCxnSpPr>
              <a:cxnSpLocks/>
              <a:stCxn id="55" idx="2"/>
              <a:endCxn id="62" idx="2"/>
            </p:cNvCxnSpPr>
            <p:nvPr/>
          </p:nvCxnSpPr>
          <p:spPr bwMode="auto">
            <a:xfrm rot="16200000" flipH="1">
              <a:off x="3182929" y="1961465"/>
              <a:ext cx="528424" cy="3632460"/>
            </a:xfrm>
            <a:prstGeom prst="bentConnector3">
              <a:avLst>
                <a:gd name="adj1" fmla="val 143261"/>
              </a:avLst>
            </a:prstGeom>
            <a:solidFill>
              <a:schemeClr val="accent1"/>
            </a:solidFill>
            <a:ln w="22225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triangle" w="med" len="med"/>
              <a:tailEnd type="triangle"/>
            </a:ln>
            <a:effectLst/>
          </p:spPr>
        </p:cxn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8F14AE0F-72A1-4AC5-B284-5DC01B89AAD3}"/>
                </a:ext>
              </a:extLst>
            </p:cNvPr>
            <p:cNvSpPr/>
            <p:nvPr/>
          </p:nvSpPr>
          <p:spPr bwMode="auto">
            <a:xfrm>
              <a:off x="8017958" y="735987"/>
              <a:ext cx="1791703" cy="1135789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IN" sz="1400" b="1" dirty="0">
                  <a:solidFill>
                    <a:schemeClr val="tx1"/>
                  </a:solidFill>
                </a:rPr>
                <a:t>CN Network Control</a:t>
              </a:r>
            </a:p>
            <a:p>
              <a:pPr algn="ctr"/>
              <a:endParaRPr lang="en-IN" sz="1400" b="1" dirty="0">
                <a:solidFill>
                  <a:schemeClr val="tx1"/>
                </a:solidFill>
              </a:endParaRPr>
            </a:p>
            <a:p>
              <a:pPr algn="ctr"/>
              <a:endParaRPr lang="en-IN" sz="1400" b="1" dirty="0">
                <a:solidFill>
                  <a:schemeClr val="tx1"/>
                </a:solidFill>
              </a:endParaRPr>
            </a:p>
            <a:p>
              <a:pPr algn="ctr"/>
              <a:endParaRPr lang="en-IN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1EA51D36-9051-4DCD-A0CD-70335B97C590}"/>
                </a:ext>
              </a:extLst>
            </p:cNvPr>
            <p:cNvSpPr/>
            <p:nvPr/>
          </p:nvSpPr>
          <p:spPr>
            <a:xfrm>
              <a:off x="8509222" y="2640267"/>
              <a:ext cx="836575" cy="372988"/>
            </a:xfrm>
            <a:prstGeom prst="roundRect">
              <a:avLst/>
            </a:prstGeom>
            <a:solidFill>
              <a:srgbClr val="DEBD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tx1"/>
                  </a:solidFill>
                </a:rPr>
                <a:t>UPF</a:t>
              </a:r>
            </a:p>
          </p:txBody>
        </p:sp>
        <p:cxnSp>
          <p:nvCxnSpPr>
            <p:cNvPr id="70" name="Connector: Elbow 69">
              <a:extLst>
                <a:ext uri="{FF2B5EF4-FFF2-40B4-BE49-F238E27FC236}">
                  <a16:creationId xmlns:a16="http://schemas.microsoft.com/office/drawing/2014/main" id="{B5A9655B-295C-4088-AF17-48D751BFF920}"/>
                </a:ext>
              </a:extLst>
            </p:cNvPr>
            <p:cNvCxnSpPr>
              <a:cxnSpLocks/>
              <a:stCxn id="51" idx="3"/>
              <a:endCxn id="68" idx="1"/>
            </p:cNvCxnSpPr>
            <p:nvPr/>
          </p:nvCxnSpPr>
          <p:spPr bwMode="auto">
            <a:xfrm>
              <a:off x="4258008" y="2578202"/>
              <a:ext cx="4251214" cy="248559"/>
            </a:xfrm>
            <a:prstGeom prst="bentConnector3">
              <a:avLst>
                <a:gd name="adj1" fmla="val 50000"/>
              </a:avLst>
            </a:prstGeom>
            <a:solidFill>
              <a:schemeClr val="accent1"/>
            </a:solidFill>
            <a:ln w="22225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triangle" w="med" len="med"/>
              <a:tailEnd type="triangle"/>
            </a:ln>
            <a:effectLst/>
          </p:spPr>
        </p:cxnSp>
        <p:sp>
          <p:nvSpPr>
            <p:cNvPr id="74" name="Cloud 73">
              <a:extLst>
                <a:ext uri="{FF2B5EF4-FFF2-40B4-BE49-F238E27FC236}">
                  <a16:creationId xmlns:a16="http://schemas.microsoft.com/office/drawing/2014/main" id="{937B72B8-1DEE-47F6-9E0D-4C253719D006}"/>
                </a:ext>
              </a:extLst>
            </p:cNvPr>
            <p:cNvSpPr/>
            <p:nvPr/>
          </p:nvSpPr>
          <p:spPr bwMode="auto">
            <a:xfrm>
              <a:off x="10428267" y="2768537"/>
              <a:ext cx="1400653" cy="914400"/>
            </a:xfrm>
            <a:prstGeom prst="cloud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IN" sz="14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Data Network</a:t>
              </a:r>
            </a:p>
          </p:txBody>
        </p:sp>
        <p:cxnSp>
          <p:nvCxnSpPr>
            <p:cNvPr id="75" name="Connector: Elbow 74">
              <a:extLst>
                <a:ext uri="{FF2B5EF4-FFF2-40B4-BE49-F238E27FC236}">
                  <a16:creationId xmlns:a16="http://schemas.microsoft.com/office/drawing/2014/main" id="{9A7E3E0C-3184-45A6-8A41-2ED9F71C6ADB}"/>
                </a:ext>
              </a:extLst>
            </p:cNvPr>
            <p:cNvCxnSpPr>
              <a:cxnSpLocks/>
              <a:stCxn id="68" idx="2"/>
              <a:endCxn id="74" idx="2"/>
            </p:cNvCxnSpPr>
            <p:nvPr/>
          </p:nvCxnSpPr>
          <p:spPr bwMode="auto">
            <a:xfrm rot="16200000" flipH="1">
              <a:off x="9573820" y="2366945"/>
              <a:ext cx="212482" cy="1505102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triangle" w="med" len="med"/>
              <a:tailEnd type="triangle"/>
            </a:ln>
            <a:effectLst/>
          </p:spPr>
        </p:cxnSp>
        <p:cxnSp>
          <p:nvCxnSpPr>
            <p:cNvPr id="76" name="Connector: Elbow 75">
              <a:extLst>
                <a:ext uri="{FF2B5EF4-FFF2-40B4-BE49-F238E27FC236}">
                  <a16:creationId xmlns:a16="http://schemas.microsoft.com/office/drawing/2014/main" id="{376CF457-C394-412B-949F-8046E9D25519}"/>
                </a:ext>
              </a:extLst>
            </p:cNvPr>
            <p:cNvCxnSpPr>
              <a:cxnSpLocks/>
              <a:stCxn id="62" idx="0"/>
              <a:endCxn id="48" idx="3"/>
            </p:cNvCxnSpPr>
            <p:nvPr/>
          </p:nvCxnSpPr>
          <p:spPr bwMode="auto">
            <a:xfrm rot="16200000" flipV="1">
              <a:off x="3365499" y="1389528"/>
              <a:ext cx="1760329" cy="2035416"/>
            </a:xfrm>
            <a:prstGeom prst="bentConnector2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triangle"/>
            </a:ln>
            <a:effectLst/>
          </p:spPr>
        </p:cxnSp>
        <p:cxnSp>
          <p:nvCxnSpPr>
            <p:cNvPr id="77" name="Connector: Elbow 76">
              <a:extLst>
                <a:ext uri="{FF2B5EF4-FFF2-40B4-BE49-F238E27FC236}">
                  <a16:creationId xmlns:a16="http://schemas.microsoft.com/office/drawing/2014/main" id="{13187D6C-E67B-4E44-962E-74239BF2223F}"/>
                </a:ext>
              </a:extLst>
            </p:cNvPr>
            <p:cNvCxnSpPr>
              <a:cxnSpLocks/>
              <a:stCxn id="71" idx="0"/>
              <a:endCxn id="67" idx="1"/>
            </p:cNvCxnSpPr>
            <p:nvPr/>
          </p:nvCxnSpPr>
          <p:spPr bwMode="auto">
            <a:xfrm rot="5400000" flipH="1" flipV="1">
              <a:off x="6968100" y="2053371"/>
              <a:ext cx="1799347" cy="300370"/>
            </a:xfrm>
            <a:prstGeom prst="bentConnector2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triangle"/>
            </a:ln>
            <a:effectLst/>
          </p:spPr>
        </p:cxn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78D91217-3896-4CF6-84FC-F244AC35A818}"/>
                </a:ext>
              </a:extLst>
            </p:cNvPr>
            <p:cNvCxnSpPr>
              <a:cxnSpLocks/>
              <a:stCxn id="67" idx="2"/>
              <a:endCxn id="68" idx="0"/>
            </p:cNvCxnSpPr>
            <p:nvPr/>
          </p:nvCxnSpPr>
          <p:spPr>
            <a:xfrm>
              <a:off x="8913810" y="1871776"/>
              <a:ext cx="13700" cy="76849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92BD59EF-8F05-49A5-A03F-7DA0ACE9C6DC}"/>
                </a:ext>
              </a:extLst>
            </p:cNvPr>
            <p:cNvSpPr txBox="1"/>
            <p:nvPr/>
          </p:nvSpPr>
          <p:spPr>
            <a:xfrm>
              <a:off x="8927515" y="2175753"/>
              <a:ext cx="8958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/>
                <a:t>N4 (PFCP)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856E3B11-8F75-4A6F-839F-C9FF6C78B8BD}"/>
                </a:ext>
              </a:extLst>
            </p:cNvPr>
            <p:cNvSpPr txBox="1"/>
            <p:nvPr/>
          </p:nvSpPr>
          <p:spPr>
            <a:xfrm>
              <a:off x="4918860" y="503018"/>
              <a:ext cx="25212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/>
                <a:t>NG-C’</a:t>
              </a:r>
            </a:p>
            <a:p>
              <a:pPr algn="ctr"/>
              <a:r>
                <a:rPr lang="en-IN" sz="1400" dirty="0"/>
                <a:t>(Modified NG-C Interface)</a:t>
              </a:r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1C9B3002-8072-4482-9602-B1322197AE0E}"/>
                </a:ext>
              </a:extLst>
            </p:cNvPr>
            <p:cNvSpPr/>
            <p:nvPr/>
          </p:nvSpPr>
          <p:spPr>
            <a:xfrm>
              <a:off x="6866989" y="3103229"/>
              <a:ext cx="1701197" cy="1137401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IN" sz="1400" b="1" dirty="0">
                  <a:solidFill>
                    <a:schemeClr val="tx1"/>
                  </a:solidFill>
                </a:rPr>
                <a:t>UE CN Control</a:t>
              </a:r>
            </a:p>
            <a:p>
              <a:pPr algn="ctr"/>
              <a:endParaRPr lang="en-IN" sz="1400" b="1" dirty="0">
                <a:solidFill>
                  <a:schemeClr val="tx1"/>
                </a:solidFill>
              </a:endParaRPr>
            </a:p>
            <a:p>
              <a:pPr algn="ctr"/>
              <a:endParaRPr lang="en-IN" sz="1400" b="1" dirty="0">
                <a:solidFill>
                  <a:schemeClr val="tx1"/>
                </a:solidFill>
              </a:endParaRPr>
            </a:p>
            <a:p>
              <a:pPr algn="ctr"/>
              <a:endParaRPr lang="en-IN" sz="1400" b="1" dirty="0">
                <a:solidFill>
                  <a:schemeClr val="tx1"/>
                </a:solidFill>
              </a:endParaRPr>
            </a:p>
            <a:p>
              <a:pPr algn="ctr"/>
              <a:endParaRPr lang="en-IN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32C77619-70AB-4661-983E-0F4ADB1C3C66}"/>
                </a:ext>
              </a:extLst>
            </p:cNvPr>
            <p:cNvSpPr txBox="1"/>
            <p:nvPr/>
          </p:nvSpPr>
          <p:spPr>
            <a:xfrm>
              <a:off x="6721967" y="1724384"/>
              <a:ext cx="107317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200" i="1" dirty="0">
                  <a:solidFill>
                    <a:srgbClr val="FF0000"/>
                  </a:solidFill>
                </a:rPr>
                <a:t>New Interface</a:t>
              </a:r>
            </a:p>
            <a:p>
              <a:r>
                <a:rPr lang="en-IN" sz="1200" i="1" dirty="0">
                  <a:solidFill>
                    <a:srgbClr val="FF0000"/>
                  </a:solidFill>
                </a:rPr>
                <a:t>(Can be </a:t>
              </a:r>
            </a:p>
            <a:p>
              <a:r>
                <a:rPr lang="en-IN" sz="1200" i="1" dirty="0">
                  <a:solidFill>
                    <a:srgbClr val="FF0000"/>
                  </a:solidFill>
                </a:rPr>
                <a:t>Service based)</a:t>
              </a:r>
            </a:p>
          </p:txBody>
        </p:sp>
        <p:cxnSp>
          <p:nvCxnSpPr>
            <p:cNvPr id="127" name="Connector: Elbow 126">
              <a:extLst>
                <a:ext uri="{FF2B5EF4-FFF2-40B4-BE49-F238E27FC236}">
                  <a16:creationId xmlns:a16="http://schemas.microsoft.com/office/drawing/2014/main" id="{81E5F311-2E85-44B1-A3C6-EE51DF535C95}"/>
                </a:ext>
              </a:extLst>
            </p:cNvPr>
            <p:cNvCxnSpPr>
              <a:cxnSpLocks/>
              <a:stCxn id="67" idx="0"/>
              <a:endCxn id="48" idx="0"/>
            </p:cNvCxnSpPr>
            <p:nvPr/>
          </p:nvCxnSpPr>
          <p:spPr bwMode="auto">
            <a:xfrm rot="16200000" flipH="1" flipV="1">
              <a:off x="5525632" y="-2102422"/>
              <a:ext cx="549769" cy="6226586"/>
            </a:xfrm>
            <a:prstGeom prst="bentConnector3">
              <a:avLst>
                <a:gd name="adj1" fmla="val -41581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triangle"/>
            </a:ln>
            <a:effectLst/>
          </p:spPr>
        </p:cxnSp>
        <p:cxnSp>
          <p:nvCxnSpPr>
            <p:cNvPr id="134" name="Straight Arrow Connector 133">
              <a:extLst>
                <a:ext uri="{FF2B5EF4-FFF2-40B4-BE49-F238E27FC236}">
                  <a16:creationId xmlns:a16="http://schemas.microsoft.com/office/drawing/2014/main" id="{198A9696-8441-4182-A4A0-C4610F3C5114}"/>
                </a:ext>
              </a:extLst>
            </p:cNvPr>
            <p:cNvCxnSpPr>
              <a:cxnSpLocks/>
              <a:stCxn id="62" idx="3"/>
              <a:endCxn id="71" idx="1"/>
            </p:cNvCxnSpPr>
            <p:nvPr/>
          </p:nvCxnSpPr>
          <p:spPr bwMode="auto">
            <a:xfrm>
              <a:off x="5678726" y="3664654"/>
              <a:ext cx="1188263" cy="7276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1"/>
              </a:solidFill>
              <a:prstDash val="solid"/>
              <a:round/>
              <a:headEnd type="triangle" w="med" len="med"/>
              <a:tailEnd type="triangle"/>
            </a:ln>
            <a:effectLst/>
          </p:spPr>
        </p:cxnSp>
      </p:grpSp>
      <p:sp>
        <p:nvSpPr>
          <p:cNvPr id="183" name="TextBox 182">
            <a:extLst>
              <a:ext uri="{FF2B5EF4-FFF2-40B4-BE49-F238E27FC236}">
                <a16:creationId xmlns:a16="http://schemas.microsoft.com/office/drawing/2014/main" id="{C11CCFB6-5BAF-47D4-A3B5-0DE0AF34B966}"/>
              </a:ext>
            </a:extLst>
          </p:cNvPr>
          <p:cNvSpPr txBox="1"/>
          <p:nvPr/>
        </p:nvSpPr>
        <p:spPr>
          <a:xfrm>
            <a:off x="8094714" y="1304760"/>
            <a:ext cx="622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/>
              <a:t>Core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3E11EB0D-76B5-4126-9BF1-39214030F7BF}"/>
              </a:ext>
            </a:extLst>
          </p:cNvPr>
          <p:cNvSpPr txBox="1"/>
          <p:nvPr/>
        </p:nvSpPr>
        <p:spPr>
          <a:xfrm flipH="1">
            <a:off x="2886723" y="1311576"/>
            <a:ext cx="764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RAN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C63D59A3-7BA6-468E-B376-2134F4C7D19E}"/>
              </a:ext>
            </a:extLst>
          </p:cNvPr>
          <p:cNvSpPr txBox="1"/>
          <p:nvPr/>
        </p:nvSpPr>
        <p:spPr>
          <a:xfrm>
            <a:off x="1684318" y="5104531"/>
            <a:ext cx="5693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F1-U’</a:t>
            </a: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C05605A1-C077-40DC-9AB6-95EDA9FFB877}"/>
              </a:ext>
            </a:extLst>
          </p:cNvPr>
          <p:cNvSpPr txBox="1"/>
          <p:nvPr/>
        </p:nvSpPr>
        <p:spPr>
          <a:xfrm>
            <a:off x="5990046" y="4759129"/>
            <a:ext cx="10626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200" i="1" dirty="0">
                <a:solidFill>
                  <a:srgbClr val="FF0000"/>
                </a:solidFill>
              </a:rPr>
              <a:t>New Interface</a:t>
            </a: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FEF650C5-4B25-451D-9B2F-4026A051EF04}"/>
              </a:ext>
            </a:extLst>
          </p:cNvPr>
          <p:cNvSpPr txBox="1"/>
          <p:nvPr/>
        </p:nvSpPr>
        <p:spPr>
          <a:xfrm>
            <a:off x="4595532" y="3600434"/>
            <a:ext cx="5693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N3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BA28AAB-130E-4F5D-B40A-1319F7F99E48}"/>
              </a:ext>
            </a:extLst>
          </p:cNvPr>
          <p:cNvSpPr/>
          <p:nvPr/>
        </p:nvSpPr>
        <p:spPr bwMode="auto">
          <a:xfrm>
            <a:off x="8294727" y="2521900"/>
            <a:ext cx="694461" cy="282960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IN" sz="1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AMF””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DA25C516-916C-420D-926A-44F01D703E22}"/>
              </a:ext>
            </a:extLst>
          </p:cNvPr>
          <p:cNvSpPr/>
          <p:nvPr/>
        </p:nvSpPr>
        <p:spPr bwMode="auto">
          <a:xfrm>
            <a:off x="9078865" y="2518545"/>
            <a:ext cx="694461" cy="282960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IN" sz="1200" b="1" dirty="0">
                <a:solidFill>
                  <a:srgbClr val="C00000"/>
                </a:solidFill>
                <a:latin typeface="Arial" charset="0"/>
              </a:rPr>
              <a:t>S</a:t>
            </a:r>
            <a:r>
              <a:rPr kumimoji="0" lang="en-IN" sz="1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MF””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3284B826-E203-4292-B4E0-4E9D95F22E0E}"/>
              </a:ext>
            </a:extLst>
          </p:cNvPr>
          <p:cNvSpPr/>
          <p:nvPr/>
        </p:nvSpPr>
        <p:spPr bwMode="auto">
          <a:xfrm>
            <a:off x="8294727" y="2852173"/>
            <a:ext cx="694461" cy="282960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IN" sz="1200" b="1" dirty="0">
                <a:solidFill>
                  <a:srgbClr val="C00000"/>
                </a:solidFill>
                <a:latin typeface="Arial" charset="0"/>
              </a:rPr>
              <a:t>PCF</a:t>
            </a:r>
            <a:endParaRPr kumimoji="0" lang="en-IN" sz="1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charset="0"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AFC5491F-7137-47D4-B94B-832F77FF0EB8}"/>
              </a:ext>
            </a:extLst>
          </p:cNvPr>
          <p:cNvSpPr/>
          <p:nvPr/>
        </p:nvSpPr>
        <p:spPr bwMode="auto">
          <a:xfrm>
            <a:off x="9072932" y="2839884"/>
            <a:ext cx="694461" cy="282960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IN" sz="1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…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7623B58-13A3-468F-AD2C-B824A4BA5E87}"/>
              </a:ext>
            </a:extLst>
          </p:cNvPr>
          <p:cNvGrpSpPr/>
          <p:nvPr/>
        </p:nvGrpSpPr>
        <p:grpSpPr>
          <a:xfrm>
            <a:off x="7108318" y="4897628"/>
            <a:ext cx="1478599" cy="616588"/>
            <a:chOff x="10576181" y="2670945"/>
            <a:chExt cx="1478599" cy="616588"/>
          </a:xfrm>
        </p:grpSpPr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FC668EEC-6792-4A65-99D9-36108879FC8A}"/>
                </a:ext>
              </a:extLst>
            </p:cNvPr>
            <p:cNvSpPr/>
            <p:nvPr/>
          </p:nvSpPr>
          <p:spPr bwMode="auto">
            <a:xfrm>
              <a:off x="10576181" y="2674300"/>
              <a:ext cx="694461" cy="28296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IN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AMF”</a:t>
              </a:r>
            </a:p>
          </p:txBody>
        </p: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A81954A9-5C88-4091-925C-7D9ABF66FB0B}"/>
                </a:ext>
              </a:extLst>
            </p:cNvPr>
            <p:cNvSpPr/>
            <p:nvPr/>
          </p:nvSpPr>
          <p:spPr bwMode="auto">
            <a:xfrm>
              <a:off x="11360319" y="2670945"/>
              <a:ext cx="694461" cy="28296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IN" sz="1200" b="1" dirty="0">
                  <a:latin typeface="Arial" charset="0"/>
                </a:rPr>
                <a:t>S</a:t>
              </a:r>
              <a:r>
                <a:rPr kumimoji="0" lang="en-IN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MF”</a:t>
              </a:r>
            </a:p>
          </p:txBody>
        </p: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4DFF58B9-0136-4905-8964-4A379F06AEFE}"/>
                </a:ext>
              </a:extLst>
            </p:cNvPr>
            <p:cNvSpPr/>
            <p:nvPr/>
          </p:nvSpPr>
          <p:spPr bwMode="auto">
            <a:xfrm>
              <a:off x="10576181" y="3004573"/>
              <a:ext cx="694461" cy="28296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IN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AUSF</a:t>
              </a:r>
            </a:p>
          </p:txBody>
        </p: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20D63C61-0AE2-4036-AD6B-ADBF9EB18AB8}"/>
                </a:ext>
              </a:extLst>
            </p:cNvPr>
            <p:cNvSpPr/>
            <p:nvPr/>
          </p:nvSpPr>
          <p:spPr bwMode="auto">
            <a:xfrm>
              <a:off x="11354386" y="2992284"/>
              <a:ext cx="694461" cy="28296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IN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152066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71">
            <a:extLst>
              <a:ext uri="{FF2B5EF4-FFF2-40B4-BE49-F238E27FC236}">
                <a16:creationId xmlns:a16="http://schemas.microsoft.com/office/drawing/2014/main" id="{A13646AB-8A1B-4977-AA72-C733D13FB777}"/>
              </a:ext>
            </a:extLst>
          </p:cNvPr>
          <p:cNvSpPr txBox="1"/>
          <p:nvPr/>
        </p:nvSpPr>
        <p:spPr>
          <a:xfrm>
            <a:off x="95534" y="159644"/>
            <a:ext cx="12096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A1447"/>
                </a:solidFill>
              </a:rPr>
              <a:t>Disaggregation in RAN + CN Control Plane - </a:t>
            </a:r>
            <a:r>
              <a:rPr lang="en-US" sz="2400" i="1" dirty="0">
                <a:solidFill>
                  <a:srgbClr val="FA1447"/>
                </a:solidFill>
              </a:rPr>
              <a:t>Simpler Service Based Architecture </a:t>
            </a:r>
            <a:endParaRPr lang="en-IN" sz="2400" i="1" dirty="0">
              <a:solidFill>
                <a:srgbClr val="FA1447"/>
              </a:solidFill>
            </a:endParaRPr>
          </a:p>
        </p:txBody>
      </p:sp>
      <p:sp>
        <p:nvSpPr>
          <p:cNvPr id="136" name="Rectangle: Rounded Corners 135">
            <a:extLst>
              <a:ext uri="{FF2B5EF4-FFF2-40B4-BE49-F238E27FC236}">
                <a16:creationId xmlns:a16="http://schemas.microsoft.com/office/drawing/2014/main" id="{71F54BD5-F988-47C3-956D-B0B5D42C79F8}"/>
              </a:ext>
            </a:extLst>
          </p:cNvPr>
          <p:cNvSpPr/>
          <p:nvPr/>
        </p:nvSpPr>
        <p:spPr>
          <a:xfrm>
            <a:off x="1495873" y="2907029"/>
            <a:ext cx="3294738" cy="267785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2F4F41B9-88C3-4365-9C36-B977BED564D5}"/>
              </a:ext>
            </a:extLst>
          </p:cNvPr>
          <p:cNvSpPr/>
          <p:nvPr/>
        </p:nvSpPr>
        <p:spPr>
          <a:xfrm>
            <a:off x="1984049" y="2967116"/>
            <a:ext cx="2169278" cy="82716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IN" sz="1400" dirty="0" err="1">
                <a:solidFill>
                  <a:schemeClr val="tx1"/>
                </a:solidFill>
              </a:rPr>
              <a:t>gNB</a:t>
            </a:r>
            <a:r>
              <a:rPr lang="en-IN" sz="1400" dirty="0">
                <a:solidFill>
                  <a:schemeClr val="tx1"/>
                </a:solidFill>
              </a:rPr>
              <a:t>-CU-CP</a:t>
            </a:r>
          </a:p>
          <a:p>
            <a:pPr algn="ctr"/>
            <a:endParaRPr lang="en-IN" sz="1400" dirty="0">
              <a:solidFill>
                <a:schemeClr val="tx1"/>
              </a:solidFill>
            </a:endParaRPr>
          </a:p>
          <a:p>
            <a:pPr algn="ctr"/>
            <a:endParaRPr lang="en-IN" sz="1400" dirty="0">
              <a:solidFill>
                <a:schemeClr val="tx1"/>
              </a:solidFill>
            </a:endParaRPr>
          </a:p>
          <a:p>
            <a:pPr algn="ctr"/>
            <a:endParaRPr lang="en-IN" sz="1400" dirty="0">
              <a:solidFill>
                <a:schemeClr val="tx1"/>
              </a:solidFill>
            </a:endParaRPr>
          </a:p>
        </p:txBody>
      </p:sp>
      <p:sp>
        <p:nvSpPr>
          <p:cNvPr id="138" name="Rectangle: Rounded Corners 137">
            <a:extLst>
              <a:ext uri="{FF2B5EF4-FFF2-40B4-BE49-F238E27FC236}">
                <a16:creationId xmlns:a16="http://schemas.microsoft.com/office/drawing/2014/main" id="{DC12B7C9-0A1F-4FE4-B12A-BE33CA26DC32}"/>
              </a:ext>
            </a:extLst>
          </p:cNvPr>
          <p:cNvSpPr/>
          <p:nvPr/>
        </p:nvSpPr>
        <p:spPr>
          <a:xfrm>
            <a:off x="2578959" y="3188720"/>
            <a:ext cx="1081463" cy="48263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400" b="1" dirty="0" err="1">
                <a:solidFill>
                  <a:schemeClr val="tx1"/>
                </a:solidFill>
              </a:rPr>
              <a:t>gNB</a:t>
            </a:r>
            <a:r>
              <a:rPr lang="en-IN" sz="1400" b="1" dirty="0">
                <a:solidFill>
                  <a:schemeClr val="tx1"/>
                </a:solidFill>
              </a:rPr>
              <a:t> CU BSC</a:t>
            </a:r>
          </a:p>
        </p:txBody>
      </p:sp>
      <p:sp>
        <p:nvSpPr>
          <p:cNvPr id="139" name="Rectangle: Rounded Corners 138">
            <a:extLst>
              <a:ext uri="{FF2B5EF4-FFF2-40B4-BE49-F238E27FC236}">
                <a16:creationId xmlns:a16="http://schemas.microsoft.com/office/drawing/2014/main" id="{BDBDAB1B-D900-45CA-90BC-733ED768516F}"/>
              </a:ext>
            </a:extLst>
          </p:cNvPr>
          <p:cNvSpPr/>
          <p:nvPr/>
        </p:nvSpPr>
        <p:spPr>
          <a:xfrm>
            <a:off x="1631331" y="5043459"/>
            <a:ext cx="836575" cy="372988"/>
          </a:xfrm>
          <a:prstGeom prst="roundRect">
            <a:avLst/>
          </a:prstGeom>
          <a:solidFill>
            <a:srgbClr val="DEBD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 sz="1400" dirty="0">
              <a:solidFill>
                <a:schemeClr val="tx1"/>
              </a:solidFill>
            </a:endParaRPr>
          </a:p>
        </p:txBody>
      </p:sp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0BE5541E-6061-40B9-B99F-31373ED821CD}"/>
              </a:ext>
            </a:extLst>
          </p:cNvPr>
          <p:cNvSpPr/>
          <p:nvPr/>
        </p:nvSpPr>
        <p:spPr>
          <a:xfrm>
            <a:off x="2768167" y="4700776"/>
            <a:ext cx="836575" cy="407894"/>
          </a:xfrm>
          <a:prstGeom prst="roundRect">
            <a:avLst/>
          </a:prstGeom>
          <a:solidFill>
            <a:srgbClr val="DEBD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 sz="1400" dirty="0">
              <a:solidFill>
                <a:schemeClr val="tx1"/>
              </a:solidFill>
            </a:endParaRPr>
          </a:p>
        </p:txBody>
      </p: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26557F5E-B22E-42A5-8D1E-5F74F3E52955}"/>
              </a:ext>
            </a:extLst>
          </p:cNvPr>
          <p:cNvSpPr/>
          <p:nvPr/>
        </p:nvSpPr>
        <p:spPr>
          <a:xfrm>
            <a:off x="3660422" y="4232606"/>
            <a:ext cx="1030053" cy="497119"/>
          </a:xfrm>
          <a:prstGeom prst="roundRect">
            <a:avLst/>
          </a:prstGeom>
          <a:solidFill>
            <a:srgbClr val="DEBD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400" dirty="0" err="1">
                <a:solidFill>
                  <a:schemeClr val="tx1"/>
                </a:solidFill>
              </a:rPr>
              <a:t>gNB</a:t>
            </a:r>
            <a:r>
              <a:rPr lang="en-IN" sz="1400" dirty="0">
                <a:solidFill>
                  <a:schemeClr val="tx1"/>
                </a:solidFill>
              </a:rPr>
              <a:t>-CU </a:t>
            </a:r>
          </a:p>
          <a:p>
            <a:pPr algn="ctr"/>
            <a:r>
              <a:rPr lang="en-IN" sz="1400" dirty="0">
                <a:solidFill>
                  <a:schemeClr val="tx1"/>
                </a:solidFill>
              </a:rPr>
              <a:t>User Plane</a:t>
            </a:r>
          </a:p>
        </p:txBody>
      </p: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E9BE13EF-3205-4089-ADAF-7C77C269ADD6}"/>
              </a:ext>
            </a:extLst>
          </p:cNvPr>
          <p:cNvCxnSpPr>
            <a:cxnSpLocks/>
            <a:stCxn id="141" idx="0"/>
            <a:endCxn id="138" idx="2"/>
          </p:cNvCxnSpPr>
          <p:nvPr/>
        </p:nvCxnSpPr>
        <p:spPr>
          <a:xfrm flipH="1" flipV="1">
            <a:off x="3119691" y="3671350"/>
            <a:ext cx="1055758" cy="561256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0DEFF038-FC73-4D00-AC27-FB3AE0493A51}"/>
              </a:ext>
            </a:extLst>
          </p:cNvPr>
          <p:cNvCxnSpPr>
            <a:cxnSpLocks/>
            <a:stCxn id="138" idx="2"/>
            <a:endCxn id="139" idx="0"/>
          </p:cNvCxnSpPr>
          <p:nvPr/>
        </p:nvCxnSpPr>
        <p:spPr>
          <a:xfrm flipH="1">
            <a:off x="2049619" y="3671350"/>
            <a:ext cx="1070072" cy="1372109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668E54F2-CB80-454C-8D29-BBCA0E36CC5D}"/>
              </a:ext>
            </a:extLst>
          </p:cNvPr>
          <p:cNvCxnSpPr>
            <a:cxnSpLocks/>
            <a:stCxn id="138" idx="2"/>
            <a:endCxn id="140" idx="0"/>
          </p:cNvCxnSpPr>
          <p:nvPr/>
        </p:nvCxnSpPr>
        <p:spPr>
          <a:xfrm>
            <a:off x="3119691" y="3671350"/>
            <a:ext cx="66764" cy="1029426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>
            <a:extLst>
              <a:ext uri="{FF2B5EF4-FFF2-40B4-BE49-F238E27FC236}">
                <a16:creationId xmlns:a16="http://schemas.microsoft.com/office/drawing/2014/main" id="{D06F0FAD-C5DF-4ED1-8106-22B8725299D1}"/>
              </a:ext>
            </a:extLst>
          </p:cNvPr>
          <p:cNvSpPr txBox="1"/>
          <p:nvPr/>
        </p:nvSpPr>
        <p:spPr>
          <a:xfrm>
            <a:off x="1645090" y="5108670"/>
            <a:ext cx="836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 err="1"/>
              <a:t>gNB</a:t>
            </a:r>
            <a:r>
              <a:rPr lang="en-IN" sz="1400" dirty="0"/>
              <a:t>-DU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927A4CED-9063-423C-81C9-669BE420DEFF}"/>
              </a:ext>
            </a:extLst>
          </p:cNvPr>
          <p:cNvSpPr txBox="1"/>
          <p:nvPr/>
        </p:nvSpPr>
        <p:spPr>
          <a:xfrm>
            <a:off x="2754407" y="4767895"/>
            <a:ext cx="837626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 err="1"/>
              <a:t>gNB</a:t>
            </a:r>
            <a:r>
              <a:rPr lang="en-IN" sz="1400" dirty="0"/>
              <a:t>-DU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3C978ECB-B687-4A45-B42C-20CF942D80E1}"/>
              </a:ext>
            </a:extLst>
          </p:cNvPr>
          <p:cNvSpPr txBox="1"/>
          <p:nvPr/>
        </p:nvSpPr>
        <p:spPr>
          <a:xfrm>
            <a:off x="1486804" y="3082042"/>
            <a:ext cx="5478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dirty="0" err="1"/>
              <a:t>gNB</a:t>
            </a:r>
            <a:endParaRPr lang="en-IN" sz="1600" dirty="0"/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39808965-0DFE-4E3F-96FC-41EB6907BDBB}"/>
              </a:ext>
            </a:extLst>
          </p:cNvPr>
          <p:cNvSpPr txBox="1"/>
          <p:nvPr/>
        </p:nvSpPr>
        <p:spPr>
          <a:xfrm>
            <a:off x="4082461" y="4895773"/>
            <a:ext cx="569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200" dirty="0"/>
              <a:t>F1-U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D9E1779D-F441-4768-879C-0E00244FA86C}"/>
              </a:ext>
            </a:extLst>
          </p:cNvPr>
          <p:cNvSpPr txBox="1"/>
          <p:nvPr/>
        </p:nvSpPr>
        <p:spPr>
          <a:xfrm>
            <a:off x="3623973" y="3858847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E1</a:t>
            </a:r>
          </a:p>
        </p:txBody>
      </p:sp>
      <p:cxnSp>
        <p:nvCxnSpPr>
          <p:cNvPr id="150" name="Connector: Elbow 149">
            <a:extLst>
              <a:ext uri="{FF2B5EF4-FFF2-40B4-BE49-F238E27FC236}">
                <a16:creationId xmlns:a16="http://schemas.microsoft.com/office/drawing/2014/main" id="{AA3E2655-79AC-4701-8F6B-23891BF66790}"/>
              </a:ext>
            </a:extLst>
          </p:cNvPr>
          <p:cNvCxnSpPr>
            <a:cxnSpLocks/>
            <a:stCxn id="146" idx="3"/>
            <a:endCxn id="141" idx="2"/>
          </p:cNvCxnSpPr>
          <p:nvPr/>
        </p:nvCxnSpPr>
        <p:spPr bwMode="auto">
          <a:xfrm flipV="1">
            <a:off x="3592033" y="4729725"/>
            <a:ext cx="583416" cy="192059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51" name="Connector: Elbow 150">
            <a:extLst>
              <a:ext uri="{FF2B5EF4-FFF2-40B4-BE49-F238E27FC236}">
                <a16:creationId xmlns:a16="http://schemas.microsoft.com/office/drawing/2014/main" id="{D2815CC5-B7D3-40A1-AD02-240B8F1D0BF5}"/>
              </a:ext>
            </a:extLst>
          </p:cNvPr>
          <p:cNvCxnSpPr>
            <a:cxnSpLocks/>
            <a:stCxn id="145" idx="3"/>
            <a:endCxn id="141" idx="2"/>
          </p:cNvCxnSpPr>
          <p:nvPr/>
        </p:nvCxnSpPr>
        <p:spPr bwMode="auto">
          <a:xfrm flipV="1">
            <a:off x="2481665" y="4729725"/>
            <a:ext cx="1693784" cy="532834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9C2C7B64-C3B2-4E24-B4A9-C60379D9ED42}"/>
              </a:ext>
            </a:extLst>
          </p:cNvPr>
          <p:cNvSpPr/>
          <p:nvPr/>
        </p:nvSpPr>
        <p:spPr>
          <a:xfrm>
            <a:off x="8795765" y="2762949"/>
            <a:ext cx="1245897" cy="85093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400" b="1" dirty="0">
                <a:solidFill>
                  <a:schemeClr val="tx1"/>
                </a:solidFill>
              </a:rPr>
              <a:t>UE (RRC + CN) Control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3F33D2AC-6B80-449E-AE1F-6A5832D270FF}"/>
              </a:ext>
            </a:extLst>
          </p:cNvPr>
          <p:cNvSpPr txBox="1"/>
          <p:nvPr/>
        </p:nvSpPr>
        <p:spPr>
          <a:xfrm>
            <a:off x="1596094" y="3870253"/>
            <a:ext cx="13807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F1-C’</a:t>
            </a:r>
          </a:p>
          <a:p>
            <a:pPr algn="ctr"/>
            <a:r>
              <a:rPr lang="en-IN" sz="1200" dirty="0"/>
              <a:t>(Modified F1-C)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B12C8ACD-86C1-4154-BFC9-95A1255AD352}"/>
              </a:ext>
            </a:extLst>
          </p:cNvPr>
          <p:cNvSpPr txBox="1"/>
          <p:nvPr/>
        </p:nvSpPr>
        <p:spPr>
          <a:xfrm>
            <a:off x="6804225" y="2095109"/>
            <a:ext cx="21540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1200" i="1" dirty="0">
                <a:solidFill>
                  <a:srgbClr val="FF0000"/>
                </a:solidFill>
              </a:rPr>
              <a:t>New Interface</a:t>
            </a:r>
          </a:p>
          <a:p>
            <a:pPr algn="ctr"/>
            <a:r>
              <a:rPr lang="en-IN" sz="1200" i="1" dirty="0">
                <a:solidFill>
                  <a:srgbClr val="FF0000"/>
                </a:solidFill>
              </a:rPr>
              <a:t>(Can be service based interface)</a:t>
            </a:r>
          </a:p>
        </p:txBody>
      </p:sp>
      <p:cxnSp>
        <p:nvCxnSpPr>
          <p:cNvPr id="155" name="Connector: Elbow 154">
            <a:extLst>
              <a:ext uri="{FF2B5EF4-FFF2-40B4-BE49-F238E27FC236}">
                <a16:creationId xmlns:a16="http://schemas.microsoft.com/office/drawing/2014/main" id="{59272A70-43C5-4F0A-BE42-2F94BCF2D27C}"/>
              </a:ext>
            </a:extLst>
          </p:cNvPr>
          <p:cNvCxnSpPr>
            <a:cxnSpLocks/>
            <a:stCxn id="158" idx="3"/>
            <a:endCxn id="152" idx="2"/>
          </p:cNvCxnSpPr>
          <p:nvPr/>
        </p:nvCxnSpPr>
        <p:spPr bwMode="auto">
          <a:xfrm flipV="1">
            <a:off x="7004244" y="3613886"/>
            <a:ext cx="2414470" cy="1458967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157" name="Rectangle: Rounded Corners 156">
            <a:extLst>
              <a:ext uri="{FF2B5EF4-FFF2-40B4-BE49-F238E27FC236}">
                <a16:creationId xmlns:a16="http://schemas.microsoft.com/office/drawing/2014/main" id="{A0DD9985-688C-4B2E-BE19-1FBC570DF614}"/>
              </a:ext>
            </a:extLst>
          </p:cNvPr>
          <p:cNvSpPr/>
          <p:nvPr/>
        </p:nvSpPr>
        <p:spPr bwMode="auto">
          <a:xfrm>
            <a:off x="5953938" y="3083656"/>
            <a:ext cx="1245897" cy="691084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400" b="1" dirty="0">
                <a:solidFill>
                  <a:schemeClr val="tx1"/>
                </a:solidFill>
              </a:rPr>
              <a:t>CN NW Control</a:t>
            </a:r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0486CE59-5E9C-424B-84F7-F9BEC894A606}"/>
              </a:ext>
            </a:extLst>
          </p:cNvPr>
          <p:cNvSpPr/>
          <p:nvPr/>
        </p:nvSpPr>
        <p:spPr>
          <a:xfrm>
            <a:off x="6167669" y="4886359"/>
            <a:ext cx="836575" cy="372988"/>
          </a:xfrm>
          <a:prstGeom prst="roundRect">
            <a:avLst/>
          </a:prstGeom>
          <a:solidFill>
            <a:srgbClr val="DEBD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400" dirty="0">
                <a:solidFill>
                  <a:schemeClr val="tx1"/>
                </a:solidFill>
              </a:rPr>
              <a:t>UPF</a:t>
            </a:r>
          </a:p>
        </p:txBody>
      </p:sp>
      <p:cxnSp>
        <p:nvCxnSpPr>
          <p:cNvPr id="160" name="Connector: Elbow 159">
            <a:extLst>
              <a:ext uri="{FF2B5EF4-FFF2-40B4-BE49-F238E27FC236}">
                <a16:creationId xmlns:a16="http://schemas.microsoft.com/office/drawing/2014/main" id="{90E8C8D1-A041-482B-9F2C-6368F76F07EE}"/>
              </a:ext>
            </a:extLst>
          </p:cNvPr>
          <p:cNvCxnSpPr>
            <a:cxnSpLocks/>
            <a:stCxn id="141" idx="3"/>
            <a:endCxn id="158" idx="1"/>
          </p:cNvCxnSpPr>
          <p:nvPr/>
        </p:nvCxnSpPr>
        <p:spPr bwMode="auto">
          <a:xfrm>
            <a:off x="4690475" y="4481166"/>
            <a:ext cx="1477194" cy="591687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22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161" name="Cloud 160">
            <a:extLst>
              <a:ext uri="{FF2B5EF4-FFF2-40B4-BE49-F238E27FC236}">
                <a16:creationId xmlns:a16="http://schemas.microsoft.com/office/drawing/2014/main" id="{D00C1F5E-CE58-4F45-8197-5591418E8854}"/>
              </a:ext>
            </a:extLst>
          </p:cNvPr>
          <p:cNvSpPr/>
          <p:nvPr/>
        </p:nvSpPr>
        <p:spPr bwMode="auto">
          <a:xfrm>
            <a:off x="9719122" y="4621667"/>
            <a:ext cx="1400653" cy="914400"/>
          </a:xfrm>
          <a:prstGeom prst="clou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IN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Data Network</a:t>
            </a:r>
          </a:p>
        </p:txBody>
      </p:sp>
      <p:cxnSp>
        <p:nvCxnSpPr>
          <p:cNvPr id="162" name="Connector: Elbow 161">
            <a:extLst>
              <a:ext uri="{FF2B5EF4-FFF2-40B4-BE49-F238E27FC236}">
                <a16:creationId xmlns:a16="http://schemas.microsoft.com/office/drawing/2014/main" id="{ADD7E374-E218-4E4D-9D31-C5CD3AA28D47}"/>
              </a:ext>
            </a:extLst>
          </p:cNvPr>
          <p:cNvCxnSpPr>
            <a:cxnSpLocks/>
            <a:stCxn id="158" idx="3"/>
            <a:endCxn id="161" idx="2"/>
          </p:cNvCxnSpPr>
          <p:nvPr/>
        </p:nvCxnSpPr>
        <p:spPr bwMode="auto">
          <a:xfrm>
            <a:off x="7004244" y="5072853"/>
            <a:ext cx="2719223" cy="6014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22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63" name="Connector: Elbow 162">
            <a:extLst>
              <a:ext uri="{FF2B5EF4-FFF2-40B4-BE49-F238E27FC236}">
                <a16:creationId xmlns:a16="http://schemas.microsoft.com/office/drawing/2014/main" id="{7CB1B19A-0AB5-4485-9BCF-8AEE100954EE}"/>
              </a:ext>
            </a:extLst>
          </p:cNvPr>
          <p:cNvCxnSpPr>
            <a:cxnSpLocks/>
            <a:stCxn id="152" idx="0"/>
            <a:endCxn id="138" idx="0"/>
          </p:cNvCxnSpPr>
          <p:nvPr/>
        </p:nvCxnSpPr>
        <p:spPr bwMode="auto">
          <a:xfrm rot="16200000" flipH="1" flipV="1">
            <a:off x="6056317" y="-173678"/>
            <a:ext cx="425771" cy="6299023"/>
          </a:xfrm>
          <a:prstGeom prst="bentConnector3">
            <a:avLst>
              <a:gd name="adj1" fmla="val -53691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64" name="Connector: Elbow 163">
            <a:extLst>
              <a:ext uri="{FF2B5EF4-FFF2-40B4-BE49-F238E27FC236}">
                <a16:creationId xmlns:a16="http://schemas.microsoft.com/office/drawing/2014/main" id="{C961ED93-9179-4705-A5A3-168D352BA262}"/>
              </a:ext>
            </a:extLst>
          </p:cNvPr>
          <p:cNvCxnSpPr>
            <a:cxnSpLocks/>
            <a:stCxn id="152" idx="0"/>
            <a:endCxn id="157" idx="0"/>
          </p:cNvCxnSpPr>
          <p:nvPr/>
        </p:nvCxnSpPr>
        <p:spPr bwMode="auto">
          <a:xfrm rot="16200000" flipH="1" flipV="1">
            <a:off x="7837447" y="1502388"/>
            <a:ext cx="320707" cy="2841827"/>
          </a:xfrm>
          <a:prstGeom prst="bentConnector3">
            <a:avLst>
              <a:gd name="adj1" fmla="val -7128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65" name="Straight Arrow Connector 164">
            <a:extLst>
              <a:ext uri="{FF2B5EF4-FFF2-40B4-BE49-F238E27FC236}">
                <a16:creationId xmlns:a16="http://schemas.microsoft.com/office/drawing/2014/main" id="{69C03467-27C5-4B0B-9BE2-79850E0DEE45}"/>
              </a:ext>
            </a:extLst>
          </p:cNvPr>
          <p:cNvCxnSpPr>
            <a:cxnSpLocks/>
            <a:stCxn id="138" idx="3"/>
            <a:endCxn id="157" idx="1"/>
          </p:cNvCxnSpPr>
          <p:nvPr/>
        </p:nvCxnSpPr>
        <p:spPr bwMode="auto">
          <a:xfrm flipV="1">
            <a:off x="3660422" y="3429198"/>
            <a:ext cx="2293516" cy="83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66" name="Straight Arrow Connector 165">
            <a:extLst>
              <a:ext uri="{FF2B5EF4-FFF2-40B4-BE49-F238E27FC236}">
                <a16:creationId xmlns:a16="http://schemas.microsoft.com/office/drawing/2014/main" id="{7963DEA9-DD8A-40CD-8396-24154F3A9547}"/>
              </a:ext>
            </a:extLst>
          </p:cNvPr>
          <p:cNvCxnSpPr>
            <a:cxnSpLocks/>
            <a:stCxn id="157" idx="2"/>
            <a:endCxn id="158" idx="0"/>
          </p:cNvCxnSpPr>
          <p:nvPr/>
        </p:nvCxnSpPr>
        <p:spPr>
          <a:xfrm>
            <a:off x="6576887" y="3774740"/>
            <a:ext cx="9070" cy="1111619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TextBox 166">
            <a:extLst>
              <a:ext uri="{FF2B5EF4-FFF2-40B4-BE49-F238E27FC236}">
                <a16:creationId xmlns:a16="http://schemas.microsoft.com/office/drawing/2014/main" id="{7F5BE9AF-8BBA-44D6-A0CC-C7EA3C0A7ABE}"/>
              </a:ext>
            </a:extLst>
          </p:cNvPr>
          <p:cNvSpPr txBox="1"/>
          <p:nvPr/>
        </p:nvSpPr>
        <p:spPr>
          <a:xfrm>
            <a:off x="6540398" y="3894645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N4-PFCP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7BCB810C-069A-41AE-A9E0-F0011B6AD4D6}"/>
              </a:ext>
            </a:extLst>
          </p:cNvPr>
          <p:cNvSpPr txBox="1"/>
          <p:nvPr/>
        </p:nvSpPr>
        <p:spPr>
          <a:xfrm>
            <a:off x="4790611" y="3103040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NG-C’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387A93-BD45-4DD4-8DC2-B6E3B2D7C494}"/>
              </a:ext>
            </a:extLst>
          </p:cNvPr>
          <p:cNvSpPr txBox="1"/>
          <p:nvPr/>
        </p:nvSpPr>
        <p:spPr>
          <a:xfrm>
            <a:off x="7124602" y="4752507"/>
            <a:ext cx="4219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dirty="0"/>
              <a:t>N6</a:t>
            </a:r>
          </a:p>
        </p:txBody>
      </p:sp>
    </p:spTree>
    <p:extLst>
      <p:ext uri="{BB962C8B-B14F-4D97-AF65-F5344CB8AC3E}">
        <p14:creationId xmlns:p14="http://schemas.microsoft.com/office/powerpoint/2010/main" val="202266713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3GPP_them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3GPP_theme" id="{5572D49C-092F-461D-B72E-1E5E4FB7692B}" vid="{050A37DD-CA11-41F9-86B2-5A29D0706DC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3GPP_theme</Template>
  <TotalTime>9632</TotalTime>
  <Words>1037</Words>
  <Application>Microsoft Office PowerPoint</Application>
  <PresentationFormat>Widescreen</PresentationFormat>
  <Paragraphs>228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Courier New</vt:lpstr>
      <vt:lpstr>Nokia Pure Headline Ultra Light</vt:lpstr>
      <vt:lpstr>Nokia Pure Text</vt:lpstr>
      <vt:lpstr>Nokia Pure Text Light</vt:lpstr>
      <vt:lpstr>Wingdings</vt:lpstr>
      <vt:lpstr>3GPP_theme</vt:lpstr>
      <vt:lpstr>2_Office Theme</vt:lpstr>
      <vt:lpstr>3GPP SA Proposal c Exploring Disaggregation for 5G Advanced  Source: IIT Bombay India Cosignees: IIT Madras India, CEWiT India, Tejas Networks, Saankhya Labs, IIT Kanpur India</vt:lpstr>
      <vt:lpstr>PowerPoint Presentation</vt:lpstr>
      <vt:lpstr>Disaggregation in Control Plane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SA Proposal Exploring RAN Disaggregation for 5G-NR</dc:title>
  <dc:creator>Meghna Khaturia</dc:creator>
  <cp:lastModifiedBy>Pranav Jha</cp:lastModifiedBy>
  <cp:revision>190</cp:revision>
  <dcterms:created xsi:type="dcterms:W3CDTF">2021-08-01T12:34:05Z</dcterms:created>
  <dcterms:modified xsi:type="dcterms:W3CDTF">2021-09-04T18:41:40Z</dcterms:modified>
</cp:coreProperties>
</file>